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39700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 Bold"/>
        <a:ea typeface="Source Sans Pro Bold"/>
        <a:cs typeface="Source Sans Pro Bold"/>
        <a:sym typeface="Source Sans Pro Bold"/>
      </a:defRPr>
    </a:lvl1pPr>
    <a:lvl2pPr marL="0" marR="0" indent="228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 Bold"/>
        <a:ea typeface="Source Sans Pro Bold"/>
        <a:cs typeface="Source Sans Pro Bold"/>
        <a:sym typeface="Source Sans Pro Bold"/>
      </a:defRPr>
    </a:lvl2pPr>
    <a:lvl3pPr marL="0" marR="0" indent="457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 Bold"/>
        <a:ea typeface="Source Sans Pro Bold"/>
        <a:cs typeface="Source Sans Pro Bold"/>
        <a:sym typeface="Source Sans Pro Bold"/>
      </a:defRPr>
    </a:lvl3pPr>
    <a:lvl4pPr marL="0" marR="0" indent="685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 Bold"/>
        <a:ea typeface="Source Sans Pro Bold"/>
        <a:cs typeface="Source Sans Pro Bold"/>
        <a:sym typeface="Source Sans Pro Bold"/>
      </a:defRPr>
    </a:lvl4pPr>
    <a:lvl5pPr marL="0" marR="0" indent="9144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 Bold"/>
        <a:ea typeface="Source Sans Pro Bold"/>
        <a:cs typeface="Source Sans Pro Bold"/>
        <a:sym typeface="Source Sans Pro Bold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 Bold"/>
        <a:ea typeface="Source Sans Pro Bold"/>
        <a:cs typeface="Source Sans Pro Bold"/>
        <a:sym typeface="Source Sans Pro Bold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 Bold"/>
        <a:ea typeface="Source Sans Pro Bold"/>
        <a:cs typeface="Source Sans Pro Bold"/>
        <a:sym typeface="Source Sans Pro Bold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 Bold"/>
        <a:ea typeface="Source Sans Pro Bold"/>
        <a:cs typeface="Source Sans Pro Bold"/>
        <a:sym typeface="Source Sans Pro Bold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0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4C4C4C"/>
        </a:solidFill>
        <a:effectLst/>
        <a:uFillTx/>
        <a:latin typeface="Source Sans Pro Bold"/>
        <a:ea typeface="Source Sans Pro Bold"/>
        <a:cs typeface="Source Sans Pro Bold"/>
        <a:sym typeface="Source Sans Pro Bold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Source Sans Pro Bold"/>
          <a:ea typeface="Source Sans Pro Bold"/>
          <a:cs typeface="Source Sans Pro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 snapToObjects="1">
      <p:cViewPr>
        <p:scale>
          <a:sx n="65" d="100"/>
          <a:sy n="65" d="100"/>
        </p:scale>
        <p:origin x="20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1pPr>
    <a:lvl2pPr indent="2286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2pPr>
    <a:lvl3pPr indent="4572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3pPr>
    <a:lvl4pPr indent="6858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4pPr>
    <a:lvl5pPr indent="9144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5pPr>
    <a:lvl6pPr indent="11430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6pPr>
    <a:lvl7pPr indent="13716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7pPr>
    <a:lvl8pPr indent="16002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8pPr>
    <a:lvl9pPr indent="1828800" defTabSz="457200" latinLnBrk="0">
      <a:lnSpc>
        <a:spcPct val="125000"/>
      </a:lnSpc>
      <a:defRPr sz="2600">
        <a:latin typeface="Avenir"/>
        <a:ea typeface="Avenir"/>
        <a:cs typeface="Avenir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364257" y="1918642"/>
            <a:ext cx="11241486" cy="354707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5561210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1364257" y="6993681"/>
            <a:ext cx="11241486" cy="5080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90000"/>
              </a:lnSpc>
              <a:buSzTx/>
              <a:buNone/>
              <a:defRPr sz="9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1364257" y="4742656"/>
            <a:ext cx="11241486" cy="736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873125" y="158750"/>
            <a:ext cx="15708068" cy="1047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725786" y="840878"/>
            <a:ext cx="10504786" cy="70068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364257" y="7375673"/>
            <a:ext cx="11241486" cy="152797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64257" y="8958212"/>
            <a:ext cx="11241486" cy="121419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0546"/>
            <a:ext cx="376045" cy="38854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364257" y="3623964"/>
            <a:ext cx="11241486" cy="3547072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919511" y="840878"/>
            <a:ext cx="13274230" cy="88494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023193" y="840878"/>
            <a:ext cx="5729884" cy="4283771"/>
          </a:xfrm>
          <a:prstGeom prst="rect">
            <a:avLst/>
          </a:prstGeom>
        </p:spPr>
        <p:txBody>
          <a:bodyPr anchor="b"/>
          <a:lstStyle>
            <a:lvl1pPr>
              <a:defRPr sz="3300" b="1">
                <a:latin typeface="SourceSansPro-SemiBold"/>
                <a:ea typeface="SourceSansPro-SemiBold"/>
                <a:cs typeface="SourceSansPro-SemiBold"/>
                <a:sym typeface="SourceSansPro-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23193" y="5274716"/>
            <a:ext cx="5729884" cy="4406554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 sz="2500">
                <a:solidFill>
                  <a:srgbClr val="628DB5"/>
                </a:solidFill>
              </a:defRPr>
            </a:lvl1pPr>
            <a:lvl2pPr marL="0" indent="228600">
              <a:buSzTx/>
              <a:buNone/>
              <a:defRPr sz="2500">
                <a:solidFill>
                  <a:srgbClr val="628DB5"/>
                </a:solidFill>
              </a:defRPr>
            </a:lvl2pPr>
            <a:lvl3pPr marL="0" indent="457200">
              <a:buSzTx/>
              <a:buNone/>
              <a:defRPr sz="2500">
                <a:solidFill>
                  <a:srgbClr val="628DB5"/>
                </a:solidFill>
              </a:defRPr>
            </a:lvl3pPr>
            <a:lvl4pPr marL="0" indent="685800">
              <a:buSzTx/>
              <a:buNone/>
              <a:defRPr sz="2500">
                <a:solidFill>
                  <a:srgbClr val="628DB5"/>
                </a:solidFill>
              </a:defRPr>
            </a:lvl4pPr>
            <a:lvl5pPr marL="0" indent="914400">
              <a:buSzTx/>
              <a:buNone/>
              <a:defRPr sz="2500">
                <a:solidFill>
                  <a:srgbClr val="628DB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870400" y="2955478"/>
            <a:ext cx="10129615" cy="675307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23193" y="2955478"/>
            <a:ext cx="5729884" cy="6753077"/>
          </a:xfrm>
          <a:prstGeom prst="rect">
            <a:avLst/>
          </a:prstGeom>
        </p:spPr>
        <p:txBody>
          <a:bodyPr/>
          <a:lstStyle>
            <a:lvl1pPr marL="146957" indent="-146957">
              <a:defRPr>
                <a:latin typeface="Source Sans Pro Bold"/>
                <a:ea typeface="Source Sans Pro Bold"/>
                <a:cs typeface="Source Sans Pro Bold"/>
                <a:sym typeface="Source Sans Pro Bold"/>
              </a:defRPr>
            </a:lvl1pPr>
            <a:lvl2pPr marL="489857" indent="-146957">
              <a:defRPr>
                <a:latin typeface="Source Sans Pro Bold"/>
                <a:ea typeface="Source Sans Pro Bold"/>
                <a:cs typeface="Source Sans Pro Bold"/>
                <a:sym typeface="Source Sans Pro Bold"/>
              </a:defRPr>
            </a:lvl2pPr>
            <a:lvl3pPr marL="832757" indent="-146957">
              <a:defRPr>
                <a:latin typeface="Source Sans Pro Bold"/>
                <a:ea typeface="Source Sans Pro Bold"/>
                <a:cs typeface="Source Sans Pro Bold"/>
                <a:sym typeface="Source Sans Pro Bold"/>
              </a:defRPr>
            </a:lvl3pPr>
            <a:lvl4pPr marL="1175657" indent="-146957">
              <a:defRPr>
                <a:latin typeface="Source Sans Pro Bold"/>
                <a:ea typeface="Source Sans Pro Bold"/>
                <a:cs typeface="Source Sans Pro Bold"/>
                <a:sym typeface="Source Sans Pro Bold"/>
              </a:defRPr>
            </a:lvl4pPr>
            <a:lvl5pPr marL="1518557" indent="-146957">
              <a:defRPr>
                <a:latin typeface="Source Sans Pro Bold"/>
                <a:ea typeface="Source Sans Pro Bold"/>
                <a:cs typeface="Source Sans Pro Bold"/>
                <a:sym typeface="Source Sans Pro 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1523007"/>
            <a:ext cx="11923614" cy="774898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idx="21"/>
          </p:nvPr>
        </p:nvSpPr>
        <p:spPr>
          <a:xfrm>
            <a:off x="-2551163" y="1113730"/>
            <a:ext cx="12864953" cy="857663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7175996" y="5558791"/>
            <a:ext cx="6507511" cy="4340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23"/>
          </p:nvPr>
        </p:nvSpPr>
        <p:spPr>
          <a:xfrm>
            <a:off x="6985000" y="1111310"/>
            <a:ext cx="6302872" cy="42019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023193" y="636240"/>
            <a:ext cx="11923614" cy="231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023193" y="2955478"/>
            <a:ext cx="11923614" cy="675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790156" y="10097368"/>
            <a:ext cx="376045" cy="388541"/>
          </a:xfrm>
          <a:prstGeom prst="rect">
            <a:avLst/>
          </a:prstGeom>
          <a:ln w="12700">
            <a:miter lim="400000"/>
          </a:ln>
        </p:spPr>
        <p:txBody>
          <a:bodyPr wrap="none" lIns="54570" tIns="54570" rIns="54570" bIns="54570">
            <a:spAutoFit/>
          </a:bodyPr>
          <a:lstStyle>
            <a:lvl1pPr algn="ctr">
              <a:spcBef>
                <a:spcPts val="0"/>
              </a:spcBef>
              <a:defRPr sz="1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585858"/>
          </a:solidFill>
          <a:uFillTx/>
          <a:latin typeface="+mj-lt"/>
          <a:ea typeface="+mj-ea"/>
          <a:cs typeface="+mj-cs"/>
          <a:sym typeface="Source Sans Pro Light"/>
        </a:defRPr>
      </a:lvl9pPr>
    </p:titleStyle>
    <p:bodyStyle>
      <a:lvl1pPr marL="148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 Regular"/>
        </a:defRPr>
      </a:lvl1pPr>
      <a:lvl2pPr marL="592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 Regular"/>
        </a:defRPr>
      </a:lvl2pPr>
      <a:lvl3pPr marL="1037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 Regular"/>
        </a:defRPr>
      </a:lvl3pPr>
      <a:lvl4pPr marL="1481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 Regular"/>
        </a:defRPr>
      </a:lvl4pPr>
      <a:lvl5pPr marL="1926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 Regular"/>
        </a:defRPr>
      </a:lvl5pPr>
      <a:lvl6pPr marL="2370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 Regular"/>
        </a:defRPr>
      </a:lvl6pPr>
      <a:lvl7pPr marL="2815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 Regular"/>
        </a:defRPr>
      </a:lvl7pPr>
      <a:lvl8pPr marL="32596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 Regular"/>
        </a:defRPr>
      </a:lvl8pPr>
      <a:lvl9pPr marL="3704166" marR="0" indent="-148166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Pct val="75000"/>
        <a:buFontTx/>
        <a:buChar char="•"/>
        <a:tabLst/>
        <a:defRPr sz="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Source Sans Pro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rmarkdown.rstudio.com" TargetMode="External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tif"/><Relationship Id="rId3" Type="http://schemas.openxmlformats.org/officeDocument/2006/relationships/image" Target="../media/image3.tif"/><Relationship Id="rId21" Type="http://schemas.openxmlformats.org/officeDocument/2006/relationships/image" Target="../media/image15.jpeg"/><Relationship Id="rId7" Type="http://schemas.openxmlformats.org/officeDocument/2006/relationships/hyperlink" Target="http://rstudio.com" TargetMode="External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hyperlink" Target="mailto:info@rstudio.com" TargetMode="External"/><Relationship Id="rId11" Type="http://schemas.openxmlformats.org/officeDocument/2006/relationships/image" Target="../media/image5.png"/><Relationship Id="rId24" Type="http://schemas.openxmlformats.org/officeDocument/2006/relationships/image" Target="../media/image18.tif"/><Relationship Id="rId5" Type="http://schemas.openxmlformats.org/officeDocument/2006/relationships/hyperlink" Target="https://creativecommons.org/licenses/by-sa/4.0/" TargetMode="External"/><Relationship Id="rId15" Type="http://schemas.openxmlformats.org/officeDocument/2006/relationships/image" Target="../media/image9.png"/><Relationship Id="rId23" Type="http://schemas.openxmlformats.org/officeDocument/2006/relationships/image" Target="../media/image17.tif"/><Relationship Id="rId10" Type="http://schemas.openxmlformats.org/officeDocument/2006/relationships/hyperlink" Target="http://shinyapps.io" TargetMode="External"/><Relationship Id="rId19" Type="http://schemas.openxmlformats.org/officeDocument/2006/relationships/image" Target="../media/image13.png"/><Relationship Id="rId4" Type="http://schemas.openxmlformats.org/officeDocument/2006/relationships/image" Target="../media/image4.tif"/><Relationship Id="rId9" Type="http://schemas.openxmlformats.org/officeDocument/2006/relationships/hyperlink" Target="http://rpubs.com" TargetMode="External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0.tif"/><Relationship Id="rId3" Type="http://schemas.openxmlformats.org/officeDocument/2006/relationships/hyperlink" Target="mailto:info@rstudio.com" TargetMode="External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17" Type="http://schemas.openxmlformats.org/officeDocument/2006/relationships/image" Target="../media/image27.png"/><Relationship Id="rId2" Type="http://schemas.openxmlformats.org/officeDocument/2006/relationships/hyperlink" Target="https://creativecommons.org/licenses/by-sa/4.0/" TargetMode="External"/><Relationship Id="rId16" Type="http://schemas.openxmlformats.org/officeDocument/2006/relationships/image" Target="../media/image26.t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hyperlink" Target="https://pkgs.rstudio.com/bslib/" TargetMode="External"/><Relationship Id="rId5" Type="http://schemas.openxmlformats.org/officeDocument/2006/relationships/hyperlink" Target="http://rmarkdown.rstudio.com" TargetMode="External"/><Relationship Id="rId15" Type="http://schemas.openxmlformats.org/officeDocument/2006/relationships/hyperlink" Target="https://bookdown.org/yihui/rmarkdown/shiny-embedded.html" TargetMode="External"/><Relationship Id="rId10" Type="http://schemas.openxmlformats.org/officeDocument/2006/relationships/image" Target="../media/image24.tif"/><Relationship Id="rId4" Type="http://schemas.openxmlformats.org/officeDocument/2006/relationships/hyperlink" Target="http://rstudio.com" TargetMode="External"/><Relationship Id="rId9" Type="http://schemas.openxmlformats.org/officeDocument/2006/relationships/hyperlink" Target="https://www.rstudio.com/products/connect/" TargetMode="External"/><Relationship Id="rId14" Type="http://schemas.openxmlformats.org/officeDocument/2006/relationships/hyperlink" Target="https://rmarkdown.rstudio.com/authoring_shiny_prerendere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"/>
          <p:cNvSpPr/>
          <p:nvPr/>
        </p:nvSpPr>
        <p:spPr>
          <a:xfrm>
            <a:off x="3403737" y="6846822"/>
            <a:ext cx="3577808" cy="3445719"/>
          </a:xfrm>
          <a:prstGeom prst="rect">
            <a:avLst/>
          </a:prstGeom>
          <a:solidFill>
            <a:srgbClr val="F7FBFE"/>
          </a:solidFill>
          <a:ln w="25400">
            <a:solidFill>
              <a:srgbClr val="CDE7F6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120" name="Rectangle"/>
          <p:cNvSpPr/>
          <p:nvPr/>
        </p:nvSpPr>
        <p:spPr>
          <a:xfrm>
            <a:off x="7107555" y="9096968"/>
            <a:ext cx="3130467" cy="872448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121" name="Output data frames as tables using  kable(data, caption).…"/>
          <p:cNvSpPr txBox="1"/>
          <p:nvPr/>
        </p:nvSpPr>
        <p:spPr>
          <a:xfrm>
            <a:off x="7107555" y="8757881"/>
            <a:ext cx="3147057" cy="1572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rPr dirty="0"/>
              <a:t>Output data frames as tables using </a:t>
            </a:r>
            <a:br>
              <a:rPr dirty="0"/>
            </a:br>
            <a:r>
              <a:rPr dirty="0" err="1">
                <a:latin typeface="Source Sans Pro Bold"/>
                <a:ea typeface="Source Sans Pro Bold"/>
                <a:cs typeface="Source Sans Pro Bold"/>
                <a:sym typeface="Source Sans Pro Bold"/>
              </a:rPr>
              <a:t>kable</a:t>
            </a:r>
            <a:r>
              <a:rPr dirty="0">
                <a:latin typeface="Source Sans Pro Bold"/>
                <a:ea typeface="Source Sans Pro Bold"/>
                <a:cs typeface="Source Sans Pro Bold"/>
                <a:sym typeface="Source Sans Pro Bold"/>
              </a:rPr>
              <a:t>(</a:t>
            </a:r>
            <a:r>
              <a:rPr dirty="0"/>
              <a:t>data, caption</a:t>
            </a:r>
            <a:r>
              <a:rPr dirty="0">
                <a:latin typeface="Source Sans Pro Bold"/>
                <a:ea typeface="Source Sans Pro Bold"/>
                <a:cs typeface="Source Sans Pro Bold"/>
                <a:sym typeface="Source Sans Pro Bold"/>
              </a:rPr>
              <a:t>)</a:t>
            </a:r>
            <a:r>
              <a:rPr dirty="0"/>
              <a:t>.</a:t>
            </a:r>
            <a:br>
              <a:rPr dirty="0"/>
            </a:br>
            <a:endParaRPr dirty="0"/>
          </a:p>
          <a:p>
            <a:pPr>
              <a:spcBef>
                <a:spcPts val="0"/>
              </a:spcBef>
              <a:defRPr sz="1000">
                <a:solidFill>
                  <a:srgbClr val="000000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pPr>
            <a:r>
              <a:rPr dirty="0"/>
              <a:t>```{r}</a:t>
            </a:r>
            <a:br>
              <a:rPr dirty="0"/>
            </a:br>
            <a:r>
              <a:rPr dirty="0"/>
              <a:t>data &lt;- faithful[1:4, ]</a:t>
            </a:r>
            <a:br>
              <a:rPr dirty="0"/>
            </a:br>
            <a:r>
              <a:rPr dirty="0" err="1"/>
              <a:t>knitr</a:t>
            </a:r>
            <a:r>
              <a:rPr dirty="0"/>
              <a:t>::</a:t>
            </a:r>
            <a:r>
              <a:rPr dirty="0" err="1"/>
              <a:t>kable</a:t>
            </a:r>
            <a:r>
              <a:rPr dirty="0"/>
              <a:t>(data, </a:t>
            </a:r>
          </a:p>
          <a:p>
            <a:pPr>
              <a:spcBef>
                <a:spcPts val="600"/>
              </a:spcBef>
              <a:defRPr sz="1000">
                <a:solidFill>
                  <a:srgbClr val="000000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pPr>
            <a:r>
              <a:rPr dirty="0"/>
              <a:t>           caption = "Table with </a:t>
            </a:r>
            <a:r>
              <a:rPr dirty="0" err="1"/>
              <a:t>kable</a:t>
            </a:r>
            <a:r>
              <a:rPr dirty="0"/>
              <a:t>")</a:t>
            </a:r>
            <a:br>
              <a:rPr dirty="0"/>
            </a:br>
            <a:r>
              <a:rPr dirty="0"/>
              <a:t>```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rPr dirty="0"/>
              <a:t>Other table packages include </a:t>
            </a:r>
            <a:r>
              <a:rPr dirty="0" err="1">
                <a:latin typeface="Source Sans Pro Bold"/>
                <a:ea typeface="Source Sans Pro Bold"/>
                <a:cs typeface="Source Sans Pro Bold"/>
                <a:sym typeface="Source Sans Pro Bold"/>
              </a:rPr>
              <a:t>flextable</a:t>
            </a:r>
            <a:r>
              <a:rPr dirty="0"/>
              <a:t>, </a:t>
            </a:r>
            <a:r>
              <a:rPr dirty="0" err="1">
                <a:latin typeface="Source Sans Pro Bold"/>
                <a:ea typeface="Source Sans Pro Bold"/>
                <a:cs typeface="Source Sans Pro Bold"/>
                <a:sym typeface="Source Sans Pro Bold"/>
              </a:rPr>
              <a:t>gt</a:t>
            </a:r>
            <a:r>
              <a:rPr dirty="0"/>
              <a:t>, and </a:t>
            </a:r>
            <a:r>
              <a:rPr dirty="0" err="1">
                <a:latin typeface="Source Sans Pro Bold"/>
                <a:ea typeface="Source Sans Pro Bold"/>
                <a:cs typeface="Source Sans Pro Bold"/>
                <a:sym typeface="Source Sans Pro Bold"/>
              </a:rPr>
              <a:t>kableExtra</a:t>
            </a:r>
            <a:r>
              <a:rPr dirty="0"/>
              <a:t>.</a:t>
            </a:r>
          </a:p>
        </p:txBody>
      </p:sp>
      <p:sp>
        <p:nvSpPr>
          <p:cNvPr id="122" name="Rectangle"/>
          <p:cNvSpPr/>
          <p:nvPr/>
        </p:nvSpPr>
        <p:spPr>
          <a:xfrm>
            <a:off x="321948" y="8523917"/>
            <a:ext cx="2928372" cy="520148"/>
          </a:xfrm>
          <a:prstGeom prst="rect">
            <a:avLst/>
          </a:prstGeom>
          <a:solidFill>
            <a:srgbClr val="F3F3F3"/>
          </a:solidFill>
          <a:ln w="12700" cap="flat">
            <a:noFill/>
            <a:miter lim="400000"/>
          </a:ln>
          <a:effectLst/>
        </p:spPr>
        <p:txBody>
          <a:bodyPr wrap="square" lIns="54570" tIns="54570" rIns="54570" bIns="54570" numCol="1" anchor="ctr">
            <a:no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123" name="Set options for the entire document in the first chunk.…"/>
          <p:cNvSpPr txBox="1"/>
          <p:nvPr/>
        </p:nvSpPr>
        <p:spPr>
          <a:xfrm>
            <a:off x="318910" y="8357663"/>
            <a:ext cx="3042604" cy="8352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numCol="1" anchor="t">
            <a:noAutofit/>
          </a:bodyPr>
          <a:lstStyle/>
          <a:p>
            <a:pPr>
              <a:lnSpc>
                <a:spcPct val="7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rPr dirty="0"/>
              <a:t>Set options for the entire document in the first chunk.</a:t>
            </a:r>
          </a:p>
          <a:p>
            <a:pPr>
              <a:lnSpc>
                <a:spcPct val="7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 dirty="0"/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pPr>
            <a:r>
              <a:rPr dirty="0"/>
              <a:t>```{r include=FALSE}</a:t>
            </a:r>
            <a:br>
              <a:rPr dirty="0"/>
            </a:br>
            <a:r>
              <a:rPr dirty="0" err="1"/>
              <a:t>knitr</a:t>
            </a:r>
            <a:r>
              <a:rPr dirty="0"/>
              <a:t>::</a:t>
            </a:r>
            <a:r>
              <a:rPr dirty="0" err="1"/>
              <a:t>opts_chunk$set</a:t>
            </a:r>
            <a:r>
              <a:rPr dirty="0"/>
              <a:t>(message = FALSE)</a:t>
            </a:r>
            <a:br>
              <a:rPr dirty="0"/>
            </a:br>
            <a:r>
              <a:rPr dirty="0"/>
              <a:t>```</a:t>
            </a:r>
          </a:p>
        </p:txBody>
      </p:sp>
      <p:sp>
        <p:nvSpPr>
          <p:cNvPr id="125" name="Rectangle"/>
          <p:cNvSpPr/>
          <p:nvPr/>
        </p:nvSpPr>
        <p:spPr>
          <a:xfrm>
            <a:off x="10527957" y="9375883"/>
            <a:ext cx="3115773" cy="932776"/>
          </a:xfrm>
          <a:prstGeom prst="rect">
            <a:avLst/>
          </a:prstGeom>
          <a:solidFill>
            <a:srgbClr val="F7FBFE"/>
          </a:solidFill>
          <a:ln w="12700">
            <a:solidFill>
              <a:srgbClr val="CDE7F6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126" name="Rectangle"/>
          <p:cNvSpPr/>
          <p:nvPr/>
        </p:nvSpPr>
        <p:spPr>
          <a:xfrm>
            <a:off x="12003970" y="9436180"/>
            <a:ext cx="1610012" cy="764172"/>
          </a:xfrm>
          <a:prstGeom prst="rect">
            <a:avLst/>
          </a:prstGeom>
          <a:solidFill>
            <a:srgbClr val="FFFFFF"/>
          </a:solidFill>
          <a:ln w="3175">
            <a:solidFill>
              <a:srgbClr val="A6AAA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127" name="Rectangle"/>
          <p:cNvSpPr/>
          <p:nvPr/>
        </p:nvSpPr>
        <p:spPr>
          <a:xfrm>
            <a:off x="10475793" y="8436161"/>
            <a:ext cx="3270251" cy="863580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128" name="Line"/>
          <p:cNvSpPr/>
          <p:nvPr/>
        </p:nvSpPr>
        <p:spPr>
          <a:xfrm>
            <a:off x="12106873" y="9718632"/>
            <a:ext cx="1478090" cy="23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203"/>
                </a:moveTo>
                <a:lnTo>
                  <a:pt x="0" y="0"/>
                </a:lnTo>
                <a:lnTo>
                  <a:pt x="6258" y="0"/>
                </a:lnTo>
                <a:lnTo>
                  <a:pt x="6258" y="21600"/>
                </a:lnTo>
                <a:lnTo>
                  <a:pt x="21600" y="21600"/>
                </a:lnTo>
              </a:path>
            </a:pathLst>
          </a:custGeom>
          <a:ln>
            <a:solidFill>
              <a:srgbClr val="DDDDDD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DDDDDD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grpSp>
        <p:nvGrpSpPr>
          <p:cNvPr id="146" name="Group"/>
          <p:cNvGrpSpPr/>
          <p:nvPr/>
        </p:nvGrpSpPr>
        <p:grpSpPr>
          <a:xfrm>
            <a:off x="8383487" y="-1013161"/>
            <a:ext cx="6157893" cy="3553962"/>
            <a:chOff x="0" y="51032"/>
            <a:chExt cx="6157891" cy="3553961"/>
          </a:xfrm>
        </p:grpSpPr>
        <p:grpSp>
          <p:nvGrpSpPr>
            <p:cNvPr id="144" name="Group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129" name="Triangle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130" name="Circle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131" name="Circle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D0E0E3">
                  <a:alpha val="50458"/>
                </a:srgbClr>
              </a:solidFill>
              <a:ln w="6350" cap="flat">
                <a:solidFill>
                  <a:srgbClr val="D0E0E3">
                    <a:alpha val="50458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132" name="Triangle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133" name="Triangle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134" name="Circle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135" name="Circle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136" name="Triangle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137" name="Circle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138" name="Triangle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139" name="Circle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140" name="Triangle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141" name="Circle"/>
              <p:cNvSpPr/>
              <p:nvPr/>
            </p:nvSpPr>
            <p:spPr>
              <a:xfrm flipH="1">
                <a:off x="4990919" y="1513341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142" name="Triangle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143" name="Circle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</p:grpSp>
        <p:sp>
          <p:nvSpPr>
            <p:cNvPr id="145" name="Rectangle"/>
            <p:cNvSpPr/>
            <p:nvPr/>
          </p:nvSpPr>
          <p:spPr>
            <a:xfrm>
              <a:off x="0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2462" t="-2372" r="47537" b="102372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Source Sans Pro Regular"/>
                </a:defRPr>
              </a:pPr>
              <a:endParaRPr/>
            </a:p>
          </p:txBody>
        </p:sp>
      </p:grpSp>
      <p:sp>
        <p:nvSpPr>
          <p:cNvPr id="147" name="Rectangle"/>
          <p:cNvSpPr/>
          <p:nvPr/>
        </p:nvSpPr>
        <p:spPr>
          <a:xfrm>
            <a:off x="10475793" y="7627832"/>
            <a:ext cx="3270251" cy="534373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148" name="Rectangle"/>
          <p:cNvSpPr/>
          <p:nvPr/>
        </p:nvSpPr>
        <p:spPr>
          <a:xfrm>
            <a:off x="10475793" y="2017110"/>
            <a:ext cx="3270251" cy="73152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149" name="Rounded Rectangle"/>
          <p:cNvSpPr/>
          <p:nvPr/>
        </p:nvSpPr>
        <p:spPr>
          <a:xfrm>
            <a:off x="12096773" y="6623296"/>
            <a:ext cx="1033595" cy="158271"/>
          </a:xfrm>
          <a:prstGeom prst="roundRect">
            <a:avLst>
              <a:gd name="adj" fmla="val 33952"/>
            </a:avLst>
          </a:prstGeom>
          <a:solidFill>
            <a:srgbClr val="F5F5F5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150" name="Rounded Rectangle"/>
          <p:cNvSpPr/>
          <p:nvPr/>
        </p:nvSpPr>
        <p:spPr>
          <a:xfrm>
            <a:off x="12094600" y="6850952"/>
            <a:ext cx="1377951" cy="342997"/>
          </a:xfrm>
          <a:prstGeom prst="roundRect">
            <a:avLst>
              <a:gd name="adj" fmla="val 15666"/>
            </a:avLst>
          </a:prstGeom>
          <a:ln w="6350">
            <a:solidFill>
              <a:srgbClr val="CCCCCC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151" name="Line"/>
          <p:cNvSpPr/>
          <p:nvPr/>
        </p:nvSpPr>
        <p:spPr>
          <a:xfrm flipH="1">
            <a:off x="12107300" y="8385317"/>
            <a:ext cx="1562812" cy="1"/>
          </a:xfrm>
          <a:prstGeom prst="line">
            <a:avLst/>
          </a:prstGeom>
          <a:ln w="6350">
            <a:solidFill>
              <a:srgbClr val="53585F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152" name="Line"/>
          <p:cNvSpPr/>
          <p:nvPr/>
        </p:nvSpPr>
        <p:spPr>
          <a:xfrm flipV="1">
            <a:off x="12109299" y="7249337"/>
            <a:ext cx="1" cy="247747"/>
          </a:xfrm>
          <a:prstGeom prst="line">
            <a:avLst/>
          </a:prstGeom>
          <a:ln w="25400">
            <a:solidFill>
              <a:srgbClr val="DADADA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153" name="Rectangle"/>
          <p:cNvSpPr/>
          <p:nvPr/>
        </p:nvSpPr>
        <p:spPr>
          <a:xfrm>
            <a:off x="10475793" y="5296286"/>
            <a:ext cx="3270251" cy="1317635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154" name="Rectangle"/>
          <p:cNvSpPr/>
          <p:nvPr/>
        </p:nvSpPr>
        <p:spPr>
          <a:xfrm>
            <a:off x="10475793" y="3628001"/>
            <a:ext cx="3270251" cy="70612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155" name="Rectangle"/>
          <p:cNvSpPr/>
          <p:nvPr/>
        </p:nvSpPr>
        <p:spPr>
          <a:xfrm>
            <a:off x="317186" y="7468435"/>
            <a:ext cx="2928371" cy="512262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156" name="Surround code chunks with ```{r} and ``` or use  the Insert Code Chunk button.           Add a chunk label and/or chunk options inside the curly braces after r.…"/>
          <p:cNvSpPr txBox="1"/>
          <p:nvPr/>
        </p:nvSpPr>
        <p:spPr>
          <a:xfrm>
            <a:off x="318910" y="7050867"/>
            <a:ext cx="3042603" cy="101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rPr dirty="0"/>
              <a:t>Surround code chunks with </a:t>
            </a:r>
            <a:r>
              <a:rPr dirty="0">
                <a:latin typeface="Source Sans Pro Bold"/>
                <a:ea typeface="Source Sans Pro Bold"/>
                <a:cs typeface="Source Sans Pro Bold"/>
                <a:sym typeface="Source Sans Pro Bold"/>
              </a:rPr>
              <a:t>```{r} </a:t>
            </a:r>
            <a:r>
              <a:rPr dirty="0"/>
              <a:t>and </a:t>
            </a:r>
            <a:r>
              <a:rPr dirty="0">
                <a:latin typeface="Source Sans Pro Bold"/>
                <a:ea typeface="Source Sans Pro Bold"/>
                <a:cs typeface="Source Sans Pro Bold"/>
                <a:sym typeface="Source Sans Pro Bold"/>
              </a:rPr>
              <a:t>```</a:t>
            </a:r>
            <a:r>
              <a:rPr dirty="0"/>
              <a:t> or use </a:t>
            </a:r>
            <a:br>
              <a:rPr dirty="0"/>
            </a:br>
            <a:r>
              <a:rPr dirty="0"/>
              <a:t>the Insert Code Chunk button.           Add a chunk label and/or chunk options inside the curly braces after </a:t>
            </a:r>
            <a:r>
              <a:rPr dirty="0">
                <a:latin typeface="Source Sans Pro Bold"/>
                <a:ea typeface="Source Sans Pro Bold"/>
                <a:cs typeface="Source Sans Pro Bold"/>
                <a:sym typeface="Source Sans Pro Bold"/>
              </a:rPr>
              <a:t>r</a:t>
            </a:r>
            <a:r>
              <a:rPr dirty="0"/>
              <a:t>.</a:t>
            </a:r>
          </a:p>
          <a:p>
            <a:pPr>
              <a:lnSpc>
                <a:spcPct val="7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 dirty="0"/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pPr>
            <a:r>
              <a:rPr dirty="0"/>
              <a:t>```{r chunk-label, include=FALSE}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pPr>
            <a:r>
              <a:rPr dirty="0"/>
              <a:t>summary(</a:t>
            </a:r>
            <a:r>
              <a:rPr dirty="0" err="1"/>
              <a:t>mtcars</a:t>
            </a:r>
            <a:r>
              <a:rPr dirty="0"/>
              <a:t>)</a:t>
            </a:r>
            <a:br>
              <a:rPr dirty="0"/>
            </a:br>
            <a:r>
              <a:rPr dirty="0"/>
              <a:t>```</a:t>
            </a:r>
          </a:p>
        </p:txBody>
      </p:sp>
      <p:sp>
        <p:nvSpPr>
          <p:cNvPr id="157" name="rmarkdown : : CHEAT SHEET"/>
          <p:cNvSpPr txBox="1">
            <a:spLocks noGrp="1"/>
          </p:cNvSpPr>
          <p:nvPr>
            <p:ph type="title"/>
          </p:nvPr>
        </p:nvSpPr>
        <p:spPr>
          <a:xfrm>
            <a:off x="275721" y="361177"/>
            <a:ext cx="10898129" cy="803346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rmarkdown : : </a:t>
            </a:r>
            <a:r>
              <a:rPr sz="3300" b="1">
                <a:latin typeface="SourceSansPro-SemiBold"/>
                <a:ea typeface="SourceSansPro-SemiBold"/>
                <a:cs typeface="SourceSansPro-SemiBold"/>
                <a:sym typeface="SourceSansPro-SemiBold"/>
              </a:rPr>
              <a:t>CHEAT SHEET</a:t>
            </a:r>
            <a:r>
              <a:t> </a:t>
            </a:r>
          </a:p>
        </p:txBody>
      </p:sp>
      <p:sp>
        <p:nvSpPr>
          <p:cNvPr id="158" name="Create citations from a bibliography file, a Zotero library,  or from DOI references.…"/>
          <p:cNvSpPr txBox="1"/>
          <p:nvPr/>
        </p:nvSpPr>
        <p:spPr>
          <a:xfrm>
            <a:off x="7115491" y="5368387"/>
            <a:ext cx="3130466" cy="298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500"/>
              </a:spcBef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Create citations from a bibliography file, a Zotero library, </a:t>
            </a:r>
            <a:br/>
            <a:r>
              <a:t>or from DOI references. </a:t>
            </a:r>
          </a:p>
          <a:p>
            <a:pPr>
              <a:lnSpc>
                <a:spcPct val="80000"/>
              </a:lnSpc>
              <a:spcBef>
                <a:spcPts val="500"/>
              </a:spcBef>
            </a:pPr>
            <a:r>
              <a:t>BUILD YOUR BIBLIOGRAPHY</a:t>
            </a:r>
          </a:p>
          <a:p>
            <a:pPr marL="123472" indent="-123472">
              <a:lnSpc>
                <a:spcPct val="80000"/>
              </a:lnSpc>
              <a:spcBef>
                <a:spcPts val="500"/>
              </a:spcBef>
              <a:buSzPct val="100000"/>
              <a:buChar char="•"/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Add BibTeX or CSL bibliographies to the YAML header.</a:t>
            </a:r>
            <a:br/>
            <a:r>
              <a:rPr sz="900">
                <a:solidFill>
                  <a:srgbClr val="5C688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</a:t>
            </a:r>
            <a:br>
              <a:rPr sz="9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sz="900">
                <a:solidFill>
                  <a:srgbClr val="060C8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title: </a:t>
            </a:r>
            <a:r>
              <a:rPr sz="900">
                <a:solidFill>
                  <a:srgbClr val="036B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"My Document"</a:t>
            </a:r>
            <a:br>
              <a:rPr sz="900">
                <a:solidFill>
                  <a:srgbClr val="036B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sz="900">
                <a:solidFill>
                  <a:srgbClr val="060C8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bibliography: </a:t>
            </a:r>
            <a:r>
              <a:rPr sz="900">
                <a:latin typeface="Source Code Pro"/>
                <a:ea typeface="Source Code Pro"/>
                <a:cs typeface="Source Code Pro"/>
                <a:sym typeface="Source Code Pro"/>
              </a:rPr>
              <a:t>references.bib</a:t>
            </a:r>
            <a:br>
              <a:rPr sz="900"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sz="900">
                <a:solidFill>
                  <a:srgbClr val="060C8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link-citations: </a:t>
            </a:r>
            <a:r>
              <a:rPr sz="900">
                <a:solidFill>
                  <a:srgbClr val="5A56F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TRUE</a:t>
            </a:r>
            <a:br>
              <a:rPr sz="900">
                <a:solidFill>
                  <a:srgbClr val="E29D37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sz="900">
                <a:solidFill>
                  <a:srgbClr val="5C688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</a:t>
            </a:r>
          </a:p>
          <a:p>
            <a:pPr marL="123472" indent="-123472">
              <a:lnSpc>
                <a:spcPct val="80000"/>
              </a:lnSpc>
              <a:spcBef>
                <a:spcPts val="500"/>
              </a:spcBef>
              <a:buSzPct val="100000"/>
              <a:buChar char="•"/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If Zotero is installed locally, your main library will automatically be available. </a:t>
            </a:r>
          </a:p>
          <a:p>
            <a:pPr marL="123472" indent="-123472">
              <a:lnSpc>
                <a:spcPct val="80000"/>
              </a:lnSpc>
              <a:spcBef>
                <a:spcPts val="900"/>
              </a:spcBef>
              <a:buSzPct val="100000"/>
              <a:buChar char="•"/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Add citations by DOI by searching "from DOI" in the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Insert Citation </a:t>
            </a:r>
            <a:r>
              <a:t>dialog.</a:t>
            </a:r>
          </a:p>
          <a:p>
            <a:pPr>
              <a:lnSpc>
                <a:spcPct val="80000"/>
              </a:lnSpc>
              <a:spcBef>
                <a:spcPts val="500"/>
              </a:spcBef>
            </a:pPr>
            <a:r>
              <a:t>INSERT CITATIONS</a:t>
            </a:r>
          </a:p>
          <a:p>
            <a:pPr marL="123472" indent="-123472">
              <a:lnSpc>
                <a:spcPct val="80000"/>
              </a:lnSpc>
              <a:spcBef>
                <a:spcPts val="500"/>
              </a:spcBef>
              <a:buSzPct val="100000"/>
              <a:buChar char="•"/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Access the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Insert Citations</a:t>
            </a:r>
            <a:r>
              <a:t> dialog in the Visual Editor </a:t>
            </a:r>
            <a:br/>
            <a:r>
              <a:t>by clicking the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@ </a:t>
            </a:r>
            <a:r>
              <a:t>symbol in the toolbar or by clicking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Insert &gt; Citation</a:t>
            </a:r>
            <a:r>
              <a:t>. </a:t>
            </a:r>
          </a:p>
          <a:p>
            <a:pPr marL="123472" indent="-123472">
              <a:lnSpc>
                <a:spcPct val="80000"/>
              </a:lnSpc>
              <a:spcBef>
                <a:spcPts val="500"/>
              </a:spcBef>
              <a:buSzPct val="100000"/>
              <a:buChar char="•"/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Add citations with markdown syntax by typing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[@cite]</a:t>
            </a:r>
            <a:r>
              <a:t> or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@cite</a:t>
            </a:r>
            <a:r>
              <a:t>.</a:t>
            </a:r>
          </a:p>
        </p:txBody>
      </p:sp>
      <p:pic>
        <p:nvPicPr>
          <p:cNvPr id="159" name="Screen Shot 2016-02-29 at 3.05.17 PM.png" descr="Screen Shot 2016-02-29 at 3.05.17 PM.png"/>
          <p:cNvPicPr>
            <a:picLocks noChangeAspect="1"/>
          </p:cNvPicPr>
          <p:nvPr/>
        </p:nvPicPr>
        <p:blipFill>
          <a:blip r:embed="rId2"/>
          <a:srcRect l="24757" t="25000" r="13269" b="10757"/>
          <a:stretch>
            <a:fillRect/>
          </a:stretch>
        </p:blipFill>
        <p:spPr>
          <a:xfrm>
            <a:off x="1954930" y="7196039"/>
            <a:ext cx="176963" cy="122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6" h="21417" extrusionOk="0">
                <a:moveTo>
                  <a:pt x="7043" y="0"/>
                </a:moveTo>
                <a:cubicBezTo>
                  <a:pt x="409" y="0"/>
                  <a:pt x="203" y="307"/>
                  <a:pt x="43" y="11260"/>
                </a:cubicBezTo>
                <a:cubicBezTo>
                  <a:pt x="-74" y="19273"/>
                  <a:pt x="-37" y="19598"/>
                  <a:pt x="1298" y="20643"/>
                </a:cubicBezTo>
                <a:cubicBezTo>
                  <a:pt x="2352" y="21468"/>
                  <a:pt x="4722" y="21600"/>
                  <a:pt x="11098" y="21199"/>
                </a:cubicBezTo>
                <a:cubicBezTo>
                  <a:pt x="15715" y="20908"/>
                  <a:pt x="19727" y="20369"/>
                  <a:pt x="20029" y="19948"/>
                </a:cubicBezTo>
                <a:cubicBezTo>
                  <a:pt x="20370" y="19474"/>
                  <a:pt x="20120" y="19183"/>
                  <a:pt x="19354" y="19183"/>
                </a:cubicBezTo>
                <a:cubicBezTo>
                  <a:pt x="17339" y="19183"/>
                  <a:pt x="17369" y="17915"/>
                  <a:pt x="19498" y="14943"/>
                </a:cubicBezTo>
                <a:cubicBezTo>
                  <a:pt x="20600" y="13406"/>
                  <a:pt x="21526" y="11577"/>
                  <a:pt x="21526" y="10843"/>
                </a:cubicBezTo>
                <a:cubicBezTo>
                  <a:pt x="21526" y="8632"/>
                  <a:pt x="17118" y="3042"/>
                  <a:pt x="15781" y="3545"/>
                </a:cubicBezTo>
                <a:cubicBezTo>
                  <a:pt x="15030" y="3828"/>
                  <a:pt x="14162" y="3307"/>
                  <a:pt x="13319" y="2016"/>
                </a:cubicBezTo>
                <a:cubicBezTo>
                  <a:pt x="12144" y="214"/>
                  <a:pt x="11586" y="0"/>
                  <a:pt x="704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0" y="1498600"/>
            <a:ext cx="6667500" cy="3377472"/>
          </a:xfrm>
          <a:prstGeom prst="rect">
            <a:avLst/>
          </a:prstGeom>
          <a:ln w="6350">
            <a:solidFill>
              <a:srgbClr val="A6AAA9"/>
            </a:solidFill>
            <a:miter lim="400000"/>
          </a:ln>
          <a:effectLst>
            <a:outerShdw blurRad="76200" dist="635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433" y="1176194"/>
            <a:ext cx="3263901" cy="3550532"/>
          </a:xfrm>
          <a:prstGeom prst="rect">
            <a:avLst/>
          </a:prstGeom>
          <a:ln w="6350">
            <a:solidFill>
              <a:srgbClr val="A6AAA9"/>
            </a:solidFill>
            <a:miter lim="400000"/>
          </a:ln>
          <a:effectLst>
            <a:outerShdw blurRad="762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62" name="Line"/>
          <p:cNvSpPr/>
          <p:nvPr/>
        </p:nvSpPr>
        <p:spPr>
          <a:xfrm>
            <a:off x="318910" y="1102908"/>
            <a:ext cx="2686650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163" name="RStudio® is a trademark of RStudio, PBC  •  CC BY SA  RStudio  •  info@rstudio.com  •  844-448-1212  •  rstudio.com  •  Learn more at rmarkdown.rstudio.com  •  rmarkdown  2.9.4  •  Updated:  2021-08"/>
          <p:cNvSpPr txBox="1"/>
          <p:nvPr/>
        </p:nvSpPr>
        <p:spPr>
          <a:xfrm>
            <a:off x="2353572" y="10340910"/>
            <a:ext cx="11322666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RStudio® is a trademark of RStudio, PBC  •  </a:t>
            </a:r>
            <a:r>
              <a:rPr>
                <a:hlinkClick r:id="rId5"/>
              </a:rPr>
              <a:t>CC BY SA</a:t>
            </a:r>
            <a:r>
              <a:t>  RStudio  •  </a:t>
            </a:r>
            <a:r>
              <a:rPr>
                <a:hlinkClick r:id="rId6"/>
              </a:rPr>
              <a:t>info@rstudio.com</a:t>
            </a:r>
            <a:r>
              <a:t>  •  844-448-1212  •  </a:t>
            </a:r>
            <a:r>
              <a:rPr>
                <a:hlinkClick r:id="rId7"/>
              </a:rPr>
              <a:t>rstudio.com</a:t>
            </a:r>
            <a:r>
              <a:t>  •  Learn more at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  <a:hlinkClick r:id="rId8"/>
              </a:rPr>
              <a:t>rmarkdown.rstudio.com</a:t>
            </a:r>
            <a:r>
              <a:t>  •  rmarkdown  2.9.4  •  Updated:  2021-08</a:t>
            </a:r>
          </a:p>
        </p:txBody>
      </p:sp>
      <p:sp>
        <p:nvSpPr>
          <p:cNvPr id="164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165" name="publish to rpubs.com, shinyapps.io,  RStudio Connect"/>
          <p:cNvSpPr txBox="1"/>
          <p:nvPr/>
        </p:nvSpPr>
        <p:spPr>
          <a:xfrm>
            <a:off x="9320907" y="1597848"/>
            <a:ext cx="96215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>
                <a:solidFill>
                  <a:srgbClr val="157F8E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publish to </a:t>
            </a:r>
            <a:r>
              <a:rPr u="sng">
                <a:hlinkClick r:id="rId9"/>
              </a:rPr>
              <a:t>rpubs.com</a:t>
            </a:r>
            <a:r>
              <a:t>,</a:t>
            </a:r>
            <a:br/>
            <a:r>
              <a:rPr u="sng">
                <a:hlinkClick r:id="rId10"/>
              </a:rPr>
              <a:t>shinyapps.io</a:t>
            </a:r>
            <a:r>
              <a:t>, </a:t>
            </a:r>
            <a:br/>
            <a:r>
              <a:t>RStudio Connect</a:t>
            </a:r>
          </a:p>
        </p:txBody>
      </p:sp>
      <p:sp>
        <p:nvSpPr>
          <p:cNvPr id="166" name="reload document"/>
          <p:cNvSpPr txBox="1"/>
          <p:nvPr/>
        </p:nvSpPr>
        <p:spPr>
          <a:xfrm>
            <a:off x="9402678" y="2606829"/>
            <a:ext cx="860659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>
                <a:solidFill>
                  <a:srgbClr val="157F8E"/>
                </a:solidFill>
                <a:latin typeface="+mn-lt"/>
                <a:ea typeface="+mn-ea"/>
                <a:cs typeface="+mn-cs"/>
                <a:sym typeface="Source Sans Pro Regular"/>
              </a:defRPr>
            </a:lvl1pPr>
          </a:lstStyle>
          <a:p>
            <a:r>
              <a:t>reload document</a:t>
            </a:r>
          </a:p>
        </p:txBody>
      </p:sp>
      <p:sp>
        <p:nvSpPr>
          <p:cNvPr id="167" name="find in document"/>
          <p:cNvSpPr txBox="1"/>
          <p:nvPr/>
        </p:nvSpPr>
        <p:spPr>
          <a:xfrm>
            <a:off x="8057102" y="1495946"/>
            <a:ext cx="1222563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>
                <a:solidFill>
                  <a:srgbClr val="157F8E"/>
                </a:solidFill>
                <a:latin typeface="+mn-lt"/>
                <a:ea typeface="+mn-ea"/>
                <a:cs typeface="+mn-cs"/>
                <a:sym typeface="Source Sans Pro Regular"/>
              </a:defRPr>
            </a:lvl1pPr>
          </a:lstStyle>
          <a:p>
            <a:r>
              <a:t>find in document</a:t>
            </a:r>
          </a:p>
        </p:txBody>
      </p:sp>
      <p:sp>
        <p:nvSpPr>
          <p:cNvPr id="168" name="file path to output document"/>
          <p:cNvSpPr txBox="1"/>
          <p:nvPr/>
        </p:nvSpPr>
        <p:spPr>
          <a:xfrm>
            <a:off x="8767629" y="989925"/>
            <a:ext cx="1976341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>
                <a:solidFill>
                  <a:srgbClr val="157F8E"/>
                </a:solidFill>
                <a:latin typeface="+mn-lt"/>
                <a:ea typeface="+mn-ea"/>
                <a:cs typeface="+mn-cs"/>
                <a:sym typeface="Source Sans Pro Regular"/>
              </a:defRPr>
            </a:lvl1pPr>
          </a:lstStyle>
          <a:p>
            <a:r>
              <a:t>file path to output document</a:t>
            </a:r>
          </a:p>
        </p:txBody>
      </p:sp>
      <p:sp>
        <p:nvSpPr>
          <p:cNvPr id="169" name="Line"/>
          <p:cNvSpPr/>
          <p:nvPr/>
        </p:nvSpPr>
        <p:spPr>
          <a:xfrm flipH="1">
            <a:off x="9568190" y="1451380"/>
            <a:ext cx="273546" cy="144205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0" name="Line"/>
          <p:cNvSpPr/>
          <p:nvPr/>
        </p:nvSpPr>
        <p:spPr>
          <a:xfrm flipH="1">
            <a:off x="10219559" y="1451009"/>
            <a:ext cx="1" cy="1160613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1" name="Line"/>
          <p:cNvSpPr/>
          <p:nvPr/>
        </p:nvSpPr>
        <p:spPr>
          <a:xfrm rot="18880607">
            <a:off x="8597593" y="1094899"/>
            <a:ext cx="184478" cy="46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6" extrusionOk="0">
                <a:moveTo>
                  <a:pt x="21600" y="14035"/>
                </a:moveTo>
                <a:cubicBezTo>
                  <a:pt x="18880" y="5062"/>
                  <a:pt x="15448" y="98"/>
                  <a:pt x="11895" y="1"/>
                </a:cubicBezTo>
                <a:cubicBezTo>
                  <a:pt x="7315" y="-124"/>
                  <a:pt x="2957" y="7743"/>
                  <a:pt x="0" y="21476"/>
                </a:cubicBezTo>
              </a:path>
            </a:pathLst>
          </a:custGeom>
          <a:ln>
            <a:solidFill>
              <a:srgbClr val="40A1B6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72" name="What is rmarkdown?"/>
          <p:cNvSpPr txBox="1"/>
          <p:nvPr/>
        </p:nvSpPr>
        <p:spPr>
          <a:xfrm>
            <a:off x="331610" y="1104900"/>
            <a:ext cx="259810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 spc="-50">
                <a:solidFill>
                  <a:srgbClr val="2F6971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What is rmarkdown?</a:t>
            </a:r>
          </a:p>
        </p:txBody>
      </p:sp>
      <p:sp>
        <p:nvSpPr>
          <p:cNvPr id="173" name="Workflow"/>
          <p:cNvSpPr txBox="1"/>
          <p:nvPr/>
        </p:nvSpPr>
        <p:spPr>
          <a:xfrm>
            <a:off x="318910" y="3655329"/>
            <a:ext cx="127412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>
                <a:solidFill>
                  <a:srgbClr val="2F6971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Workflow</a:t>
            </a:r>
          </a:p>
        </p:txBody>
      </p:sp>
      <p:sp>
        <p:nvSpPr>
          <p:cNvPr id="174" name="Line"/>
          <p:cNvSpPr/>
          <p:nvPr/>
        </p:nvSpPr>
        <p:spPr>
          <a:xfrm>
            <a:off x="318910" y="3672590"/>
            <a:ext cx="2696210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823" y="9978474"/>
            <a:ext cx="1754521" cy="6164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8" name="Group"/>
          <p:cNvGrpSpPr/>
          <p:nvPr/>
        </p:nvGrpSpPr>
        <p:grpSpPr>
          <a:xfrm>
            <a:off x="370244" y="1595507"/>
            <a:ext cx="477679" cy="1802445"/>
            <a:chOff x="0" y="0"/>
            <a:chExt cx="477678" cy="1802444"/>
          </a:xfrm>
        </p:grpSpPr>
        <p:grpSp>
          <p:nvGrpSpPr>
            <p:cNvPr id="179" name="Group"/>
            <p:cNvGrpSpPr/>
            <p:nvPr/>
          </p:nvGrpSpPr>
          <p:grpSpPr>
            <a:xfrm>
              <a:off x="63734" y="849605"/>
              <a:ext cx="378731" cy="353385"/>
              <a:chOff x="0" y="0"/>
              <a:chExt cx="378730" cy="353383"/>
            </a:xfrm>
          </p:grpSpPr>
          <p:pic>
            <p:nvPicPr>
              <p:cNvPr id="176" name="Screen Shot 2016-02-26 at 1.08.10 PM.png" descr="Screen Shot 2016-02-26 at 1.08.10 PM.png"/>
              <p:cNvPicPr>
                <a:picLocks noChangeAspect="1"/>
              </p:cNvPicPr>
              <p:nvPr/>
            </p:nvPicPr>
            <p:blipFill>
              <a:blip r:embed="rId12"/>
              <a:srcRect l="9521"/>
              <a:stretch>
                <a:fillRect/>
              </a:stretch>
            </p:blipFill>
            <p:spPr>
              <a:xfrm>
                <a:off x="0" y="0"/>
                <a:ext cx="276208" cy="179546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25400" dist="25400" dir="5400000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177" name="Screen Shot 2016-02-26 at 1.07.00 PM.png" descr="Screen Shot 2016-02-26 at 1.07.00 PM.png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194" y="220444"/>
                <a:ext cx="242983" cy="132940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25400" dist="25400" dir="5400000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178" name="Screen Shot 2016-02-26 at 1.07.33 PM.png" descr="Screen Shot 2016-02-26 at 1.07.33 PM.png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7534" y="118621"/>
                <a:ext cx="261197" cy="155632"/>
              </a:xfrm>
              <a:prstGeom prst="rect">
                <a:avLst/>
              </a:prstGeom>
              <a:ln w="635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25400" dist="25400" dir="5400000" rotWithShape="0">
                  <a:srgbClr val="000000">
                    <a:alpha val="50000"/>
                  </a:srgbClr>
                </a:outerShdw>
              </a:effectLst>
            </p:spPr>
          </p:pic>
        </p:grpSp>
        <p:grpSp>
          <p:nvGrpSpPr>
            <p:cNvPr id="188" name="Group"/>
            <p:cNvGrpSpPr/>
            <p:nvPr/>
          </p:nvGrpSpPr>
          <p:grpSpPr>
            <a:xfrm>
              <a:off x="64719" y="1395721"/>
              <a:ext cx="376763" cy="406724"/>
              <a:chOff x="0" y="0"/>
              <a:chExt cx="376762" cy="406722"/>
            </a:xfrm>
          </p:grpSpPr>
          <p:pic>
            <p:nvPicPr>
              <p:cNvPr id="180" name="Image" descr="Image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7018" y="0"/>
                <a:ext cx="174229" cy="1742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85" name="Group"/>
              <p:cNvGrpSpPr/>
              <p:nvPr/>
            </p:nvGrpSpPr>
            <p:grpSpPr>
              <a:xfrm>
                <a:off x="3281" y="0"/>
                <a:ext cx="180703" cy="174229"/>
                <a:chOff x="0" y="0"/>
                <a:chExt cx="180701" cy="174228"/>
              </a:xfrm>
            </p:grpSpPr>
            <p:pic>
              <p:nvPicPr>
                <p:cNvPr id="181" name="text-x-tex.png" descr="text-x-tex.png"/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73" y="0"/>
                  <a:ext cx="174229" cy="1742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82" name="Rectangle"/>
                <p:cNvSpPr/>
                <p:nvPr/>
              </p:nvSpPr>
              <p:spPr>
                <a:xfrm>
                  <a:off x="36814" y="57594"/>
                  <a:ext cx="122884" cy="103576"/>
                </a:xfrm>
                <a:prstGeom prst="rect">
                  <a:avLst/>
                </a:prstGeom>
                <a:gradFill flip="none" rotWithShape="1">
                  <a:gsLst>
                    <a:gs pos="9907">
                      <a:srgbClr val="C0C0C0"/>
                    </a:gs>
                    <a:gs pos="9907">
                      <a:srgbClr val="E0E0E0"/>
                    </a:gs>
                    <a:gs pos="43939">
                      <a:srgbClr val="FFFFFF"/>
                    </a:gs>
                  </a:gsLst>
                  <a:path path="shape">
                    <a:fillToRect l="56956" t="-15443" r="43043" b="115443"/>
                  </a:path>
                </a:gradFill>
                <a:ln w="12700" cap="flat">
                  <a:noFill/>
                  <a:miter lim="400000"/>
                </a:ln>
                <a:effectLst/>
              </p:spPr>
              <p:txBody>
                <a:bodyPr wrap="square" lIns="29104" tIns="29104" rIns="29104" bIns="29104" numCol="1" anchor="ctr">
                  <a:noAutofit/>
                </a:bodyPr>
                <a:lstStyle/>
                <a:p>
                  <a:pPr defTabSz="459787">
                    <a:lnSpc>
                      <a:spcPct val="80000"/>
                    </a:lnSpc>
                    <a:spcBef>
                      <a:spcPts val="0"/>
                    </a:spcBef>
                    <a:defRPr sz="3000">
                      <a:solidFill>
                        <a:srgbClr val="000000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/>
                </a:p>
              </p:txBody>
            </p:sp>
            <p:pic>
              <p:nvPicPr>
                <p:cNvPr id="183" name="Image" descr="Image"/>
                <p:cNvPicPr>
                  <a:picLocks noChangeAspect="1"/>
                </p:cNvPicPr>
                <p:nvPr/>
              </p:nvPicPr>
              <p:blipFill>
                <a:blip r:embed="rId17"/>
                <a:srcRect/>
                <a:stretch>
                  <a:fillRect/>
                </a:stretch>
              </p:blipFill>
              <p:spPr>
                <a:xfrm>
                  <a:off x="77841" y="131538"/>
                  <a:ext cx="74216" cy="2820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84" name="Image" descr="Image"/>
                <p:cNvPicPr>
                  <a:picLocks noChangeAspect="1"/>
                </p:cNvPicPr>
                <p:nvPr/>
              </p:nvPicPr>
              <p:blipFill>
                <a:blip r:embed="rId18"/>
                <a:srcRect t="6115" r="31672" b="68786"/>
                <a:stretch>
                  <a:fillRect/>
                </a:stretch>
              </p:blipFill>
              <p:spPr>
                <a:xfrm>
                  <a:off x="0" y="19583"/>
                  <a:ext cx="119046" cy="43729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186" name="Group" descr="Group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1503" y="214408"/>
                <a:ext cx="185260" cy="1852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7" name="Group" descr="Group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0" y="219457"/>
                <a:ext cx="187266" cy="18726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89" name="rmarkdown-cheatsheet-2.0.001.jpeg" descr="rmarkdown-cheatsheet-2.0.001.jpeg"/>
            <p:cNvPicPr>
              <a:picLocks noChangeAspect="1"/>
            </p:cNvPicPr>
            <p:nvPr/>
          </p:nvPicPr>
          <p:blipFill>
            <a:blip r:embed="rId21"/>
            <a:srcRect l="1054" t="2482" r="1054" b="64750"/>
            <a:stretch>
              <a:fillRect/>
            </a:stretch>
          </p:blipFill>
          <p:spPr>
            <a:xfrm>
              <a:off x="0" y="0"/>
              <a:ext cx="477679" cy="2717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93" name="Group"/>
            <p:cNvGrpSpPr/>
            <p:nvPr/>
          </p:nvGrpSpPr>
          <p:grpSpPr>
            <a:xfrm>
              <a:off x="62226" y="389670"/>
              <a:ext cx="353385" cy="353384"/>
              <a:chOff x="0" y="0"/>
              <a:chExt cx="353383" cy="353383"/>
            </a:xfrm>
          </p:grpSpPr>
          <p:pic>
            <p:nvPicPr>
              <p:cNvPr id="190" name="RSource.png" descr="RSource.png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0" y="0"/>
                <a:ext cx="353384" cy="3533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1" name="Circle"/>
              <p:cNvSpPr/>
              <p:nvPr/>
            </p:nvSpPr>
            <p:spPr>
              <a:xfrm>
                <a:off x="89105" y="84847"/>
                <a:ext cx="179432" cy="179432"/>
              </a:xfrm>
              <a:prstGeom prst="ellipse">
                <a:avLst/>
              </a:prstGeom>
              <a:gradFill flip="none" rotWithShape="1">
                <a:gsLst>
                  <a:gs pos="0">
                    <a:srgbClr val="BA86EC"/>
                  </a:gs>
                  <a:gs pos="100000">
                    <a:srgbClr val="531B93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blurRad="12700" dir="5400000" rotWithShape="0">
                  <a:srgbClr val="000000">
                    <a:alpha val="40000"/>
                  </a:srgbClr>
                </a:outerShdw>
              </a:effectLst>
            </p:spPr>
            <p:txBody>
              <a:bodyPr wrap="square" lIns="31264" tIns="31264" rIns="31264" bIns="31264" numCol="1" anchor="ctr">
                <a:noAutofit/>
              </a:bodyPr>
              <a:lstStyle/>
              <a:p>
                <a:pPr defTabSz="459787">
                  <a:lnSpc>
                    <a:spcPct val="80000"/>
                  </a:lnSpc>
                  <a:spcBef>
                    <a:spcPts val="0"/>
                  </a:spcBef>
                  <a:defRPr sz="20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192" name="Rmd"/>
              <p:cNvSpPr txBox="1"/>
              <p:nvPr/>
            </p:nvSpPr>
            <p:spPr>
              <a:xfrm>
                <a:off x="62517" y="88435"/>
                <a:ext cx="228349" cy="1577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0927" tIns="40927" rIns="40927" bIns="40927" numCol="1" anchor="ctr">
                <a:noAutofit/>
              </a:bodyPr>
              <a:lstStyle>
                <a:lvl1pPr algn="ctr" defTabSz="459787">
                  <a:spcBef>
                    <a:spcPts val="0"/>
                  </a:spcBef>
                  <a:defRPr sz="600">
                    <a:solidFill>
                      <a:srgbClr val="FFFFFF"/>
                    </a:solidFill>
                    <a:latin typeface="Courier"/>
                    <a:ea typeface="Courier"/>
                    <a:cs typeface="Courier"/>
                    <a:sym typeface="Courier"/>
                  </a:defRPr>
                </a:lvl1pPr>
              </a:lstStyle>
              <a:p>
                <a:r>
                  <a:t>Rmd</a:t>
                </a:r>
              </a:p>
            </p:txBody>
          </p:sp>
        </p:grpSp>
        <p:sp>
          <p:nvSpPr>
            <p:cNvPr id="194" name="Arrow"/>
            <p:cNvSpPr/>
            <p:nvPr/>
          </p:nvSpPr>
          <p:spPr>
            <a:xfrm rot="3584138">
              <a:off x="104977" y="307426"/>
              <a:ext cx="93407" cy="41536"/>
            </a:xfrm>
            <a:prstGeom prst="rightArrow">
              <a:avLst>
                <a:gd name="adj1" fmla="val 32563"/>
                <a:gd name="adj2" fmla="val 99959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40927" tIns="40927" rIns="40927" bIns="40927" numCol="1" anchor="ctr">
              <a:noAutofit/>
            </a:bodyPr>
            <a:lstStyle/>
            <a:p>
              <a:pPr defTabSz="459787">
                <a:lnSpc>
                  <a:spcPct val="80000"/>
                </a:lnSpc>
                <a:spcBef>
                  <a:spcPts val="0"/>
                </a:spcBef>
                <a:defRPr sz="440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5" name="Arrow"/>
            <p:cNvSpPr/>
            <p:nvPr/>
          </p:nvSpPr>
          <p:spPr>
            <a:xfrm rot="5400000">
              <a:off x="198565" y="761633"/>
              <a:ext cx="80707" cy="41535"/>
            </a:xfrm>
            <a:prstGeom prst="rightArrow">
              <a:avLst>
                <a:gd name="adj1" fmla="val 32563"/>
                <a:gd name="adj2" fmla="val 99959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40927" tIns="40927" rIns="40927" bIns="40927" numCol="1" anchor="ctr">
              <a:noAutofit/>
            </a:bodyPr>
            <a:lstStyle/>
            <a:p>
              <a:pPr defTabSz="459787">
                <a:lnSpc>
                  <a:spcPct val="80000"/>
                </a:lnSpc>
                <a:spcBef>
                  <a:spcPts val="0"/>
                </a:spcBef>
                <a:defRPr sz="440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6" name="Arrow"/>
            <p:cNvSpPr/>
            <p:nvPr/>
          </p:nvSpPr>
          <p:spPr>
            <a:xfrm rot="17957999" flipH="1">
              <a:off x="267352" y="307377"/>
              <a:ext cx="93407" cy="41536"/>
            </a:xfrm>
            <a:prstGeom prst="rightArrow">
              <a:avLst>
                <a:gd name="adj1" fmla="val 32563"/>
                <a:gd name="adj2" fmla="val 99959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40927" tIns="40927" rIns="40927" bIns="40927" numCol="1" anchor="ctr">
              <a:noAutofit/>
            </a:bodyPr>
            <a:lstStyle/>
            <a:p>
              <a:pPr defTabSz="459787">
                <a:lnSpc>
                  <a:spcPct val="80000"/>
                </a:lnSpc>
                <a:spcBef>
                  <a:spcPts val="0"/>
                </a:spcBef>
                <a:defRPr sz="440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97" name="Arrow"/>
            <p:cNvSpPr/>
            <p:nvPr/>
          </p:nvSpPr>
          <p:spPr>
            <a:xfrm rot="5400000">
              <a:off x="173165" y="1293157"/>
              <a:ext cx="131507" cy="41535"/>
            </a:xfrm>
            <a:prstGeom prst="rightArrow">
              <a:avLst>
                <a:gd name="adj1" fmla="val 32563"/>
                <a:gd name="adj2" fmla="val 99959"/>
              </a:avLst>
            </a:prstGeom>
            <a:solidFill>
              <a:srgbClr val="A6AAA9"/>
            </a:solidFill>
            <a:ln w="12700" cap="flat">
              <a:noFill/>
              <a:miter lim="400000"/>
            </a:ln>
            <a:effectLst/>
          </p:spPr>
          <p:txBody>
            <a:bodyPr wrap="square" lIns="40927" tIns="40927" rIns="40927" bIns="40927" numCol="1" anchor="ctr">
              <a:noAutofit/>
            </a:bodyPr>
            <a:lstStyle/>
            <a:p>
              <a:pPr defTabSz="459787">
                <a:lnSpc>
                  <a:spcPct val="80000"/>
                </a:lnSpc>
                <a:spcBef>
                  <a:spcPts val="0"/>
                </a:spcBef>
                <a:defRPr sz="440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</p:grpSp>
      <p:sp>
        <p:nvSpPr>
          <p:cNvPr id="199" name="Write with…"/>
          <p:cNvSpPr txBox="1"/>
          <p:nvPr/>
        </p:nvSpPr>
        <p:spPr>
          <a:xfrm>
            <a:off x="10504885" y="1104899"/>
            <a:ext cx="1477328" cy="731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>
                <a:solidFill>
                  <a:srgbClr val="2F6971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Write with </a:t>
            </a:r>
          </a:p>
          <a:p>
            <a:pPr lvl="1" indent="0">
              <a:lnSpc>
                <a:spcPct val="80000"/>
              </a:lnSpc>
              <a:spcBef>
                <a:spcPts val="0"/>
              </a:spcBef>
              <a:defRPr sz="2500">
                <a:solidFill>
                  <a:srgbClr val="2F6971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Markdown </a:t>
            </a:r>
          </a:p>
        </p:txBody>
      </p:sp>
      <p:sp>
        <p:nvSpPr>
          <p:cNvPr id="200" name="Line"/>
          <p:cNvSpPr/>
          <p:nvPr/>
        </p:nvSpPr>
        <p:spPr>
          <a:xfrm flipH="1">
            <a:off x="8827283" y="1412116"/>
            <a:ext cx="106403" cy="106403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1" name="modify chunk options"/>
          <p:cNvSpPr txBox="1"/>
          <p:nvPr/>
        </p:nvSpPr>
        <p:spPr>
          <a:xfrm>
            <a:off x="5465809" y="3432731"/>
            <a:ext cx="530988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>
                <a:solidFill>
                  <a:srgbClr val="157F8E"/>
                </a:solidFill>
                <a:latin typeface="+mn-lt"/>
                <a:ea typeface="+mn-ea"/>
                <a:cs typeface="+mn-cs"/>
                <a:sym typeface="Source Sans Pro Regular"/>
              </a:defRPr>
            </a:lvl1pPr>
          </a:lstStyle>
          <a:p>
            <a:r>
              <a:t>modify chunk options</a:t>
            </a:r>
          </a:p>
        </p:txBody>
      </p:sp>
      <p:sp>
        <p:nvSpPr>
          <p:cNvPr id="202" name="run all previous chunks"/>
          <p:cNvSpPr txBox="1"/>
          <p:nvPr/>
        </p:nvSpPr>
        <p:spPr>
          <a:xfrm>
            <a:off x="5872697" y="3230326"/>
            <a:ext cx="604100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>
                <a:solidFill>
                  <a:srgbClr val="157F8E"/>
                </a:solidFill>
                <a:latin typeface="+mn-lt"/>
                <a:ea typeface="+mn-ea"/>
                <a:cs typeface="+mn-cs"/>
                <a:sym typeface="Source Sans Pro Regular"/>
              </a:defRPr>
            </a:lvl1pPr>
          </a:lstStyle>
          <a:p>
            <a:r>
              <a:t>run all previous chunks</a:t>
            </a:r>
          </a:p>
        </p:txBody>
      </p:sp>
      <p:sp>
        <p:nvSpPr>
          <p:cNvPr id="203" name="run current chunk"/>
          <p:cNvSpPr txBox="1"/>
          <p:nvPr/>
        </p:nvSpPr>
        <p:spPr>
          <a:xfrm>
            <a:off x="6334326" y="3547797"/>
            <a:ext cx="501248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>
                <a:solidFill>
                  <a:srgbClr val="157F8E"/>
                </a:solidFill>
                <a:latin typeface="+mn-lt"/>
                <a:ea typeface="+mn-ea"/>
                <a:cs typeface="+mn-cs"/>
                <a:sym typeface="Source Sans Pro Regular"/>
              </a:defRPr>
            </a:lvl1pPr>
          </a:lstStyle>
          <a:p>
            <a:r>
              <a:t>run current chunk</a:t>
            </a:r>
          </a:p>
        </p:txBody>
      </p:sp>
      <p:sp>
        <p:nvSpPr>
          <p:cNvPr id="204" name="Line"/>
          <p:cNvSpPr/>
          <p:nvPr/>
        </p:nvSpPr>
        <p:spPr>
          <a:xfrm flipV="1">
            <a:off x="6205521" y="3744540"/>
            <a:ext cx="107135" cy="173699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5" name="Line"/>
          <p:cNvSpPr/>
          <p:nvPr/>
        </p:nvSpPr>
        <p:spPr>
          <a:xfrm flipH="1" flipV="1">
            <a:off x="6049516" y="3584282"/>
            <a:ext cx="2179" cy="308714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6" name="Line"/>
          <p:cNvSpPr/>
          <p:nvPr/>
        </p:nvSpPr>
        <p:spPr>
          <a:xfrm flipH="1" flipV="1">
            <a:off x="5644420" y="3785439"/>
            <a:ext cx="227383" cy="146979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07" name="insert code chunk"/>
          <p:cNvSpPr txBox="1"/>
          <p:nvPr/>
        </p:nvSpPr>
        <p:spPr>
          <a:xfrm>
            <a:off x="5115849" y="1986595"/>
            <a:ext cx="331949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>
                <a:solidFill>
                  <a:srgbClr val="157F8E"/>
                </a:solidFill>
                <a:latin typeface="+mn-lt"/>
                <a:ea typeface="+mn-ea"/>
                <a:cs typeface="+mn-cs"/>
                <a:sym typeface="Source Sans Pro Regular"/>
              </a:defRPr>
            </a:lvl1pPr>
          </a:lstStyle>
          <a:p>
            <a:r>
              <a:t>insert code chunk</a:t>
            </a:r>
          </a:p>
        </p:txBody>
      </p:sp>
      <p:sp>
        <p:nvSpPr>
          <p:cNvPr id="208" name="go to code chunk"/>
          <p:cNvSpPr txBox="1"/>
          <p:nvPr/>
        </p:nvSpPr>
        <p:spPr>
          <a:xfrm>
            <a:off x="5528982" y="1986894"/>
            <a:ext cx="469833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>
                <a:solidFill>
                  <a:srgbClr val="157F8E"/>
                </a:solidFill>
                <a:latin typeface="+mn-lt"/>
                <a:ea typeface="+mn-ea"/>
                <a:cs typeface="+mn-cs"/>
                <a:sym typeface="Source Sans Pro Regular"/>
              </a:defRPr>
            </a:lvl1pPr>
          </a:lstStyle>
          <a:p>
            <a:r>
              <a:t>go to code chunk</a:t>
            </a:r>
          </a:p>
        </p:txBody>
      </p:sp>
      <p:sp>
        <p:nvSpPr>
          <p:cNvPr id="209" name="run code chunk(s)"/>
          <p:cNvSpPr txBox="1"/>
          <p:nvPr/>
        </p:nvSpPr>
        <p:spPr>
          <a:xfrm>
            <a:off x="5889753" y="1983667"/>
            <a:ext cx="577018" cy="251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>
                <a:solidFill>
                  <a:srgbClr val="157F8E"/>
                </a:solidFill>
                <a:latin typeface="+mn-lt"/>
                <a:ea typeface="+mn-ea"/>
                <a:cs typeface="+mn-cs"/>
                <a:sym typeface="Source Sans Pro Regular"/>
              </a:defRPr>
            </a:lvl1pPr>
          </a:lstStyle>
          <a:p>
            <a:r>
              <a:t>run code chunk(s)</a:t>
            </a:r>
          </a:p>
        </p:txBody>
      </p:sp>
      <p:sp>
        <p:nvSpPr>
          <p:cNvPr id="210" name="Line"/>
          <p:cNvSpPr/>
          <p:nvPr/>
        </p:nvSpPr>
        <p:spPr>
          <a:xfrm>
            <a:off x="5612776" y="1939404"/>
            <a:ext cx="22077" cy="85771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1" name="Line"/>
          <p:cNvSpPr/>
          <p:nvPr/>
        </p:nvSpPr>
        <p:spPr>
          <a:xfrm flipH="1">
            <a:off x="5664008" y="1933795"/>
            <a:ext cx="79076" cy="84824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2" name="Line"/>
          <p:cNvSpPr/>
          <p:nvPr/>
        </p:nvSpPr>
        <p:spPr>
          <a:xfrm flipH="1">
            <a:off x="4726226" y="1919813"/>
            <a:ext cx="94230" cy="100328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3" name="Line"/>
          <p:cNvSpPr/>
          <p:nvPr/>
        </p:nvSpPr>
        <p:spPr>
          <a:xfrm flipH="1">
            <a:off x="5260078" y="1932092"/>
            <a:ext cx="71770" cy="88770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4" name="show outline"/>
          <p:cNvSpPr txBox="1"/>
          <p:nvPr/>
        </p:nvSpPr>
        <p:spPr>
          <a:xfrm>
            <a:off x="6395283" y="2211099"/>
            <a:ext cx="577018" cy="251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>
                <a:solidFill>
                  <a:srgbClr val="157F8E"/>
                </a:solidFill>
                <a:latin typeface="+mn-lt"/>
                <a:ea typeface="+mn-ea"/>
                <a:cs typeface="+mn-cs"/>
                <a:sym typeface="Source Sans Pro Regular"/>
              </a:defRPr>
            </a:lvl1pPr>
          </a:lstStyle>
          <a:p>
            <a:r>
              <a:t>show outline</a:t>
            </a:r>
          </a:p>
        </p:txBody>
      </p:sp>
      <p:sp>
        <p:nvSpPr>
          <p:cNvPr id="215" name="Line"/>
          <p:cNvSpPr/>
          <p:nvPr/>
        </p:nvSpPr>
        <p:spPr>
          <a:xfrm flipH="1">
            <a:off x="6534561" y="1945435"/>
            <a:ext cx="130322" cy="286216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6" name="set preview location"/>
          <p:cNvSpPr txBox="1"/>
          <p:nvPr/>
        </p:nvSpPr>
        <p:spPr>
          <a:xfrm>
            <a:off x="4635991" y="1986595"/>
            <a:ext cx="399402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>
                <a:solidFill>
                  <a:srgbClr val="157F8E"/>
                </a:solidFill>
                <a:latin typeface="+mn-lt"/>
                <a:ea typeface="+mn-ea"/>
                <a:cs typeface="+mn-cs"/>
                <a:sym typeface="Source Sans Pro Regular"/>
              </a:defRPr>
            </a:lvl1pPr>
          </a:lstStyle>
          <a:p>
            <a:r>
              <a:t>set preview location</a:t>
            </a:r>
          </a:p>
        </p:txBody>
      </p:sp>
      <p:sp>
        <p:nvSpPr>
          <p:cNvPr id="217" name="Line"/>
          <p:cNvSpPr/>
          <p:nvPr/>
        </p:nvSpPr>
        <p:spPr>
          <a:xfrm flipH="1">
            <a:off x="6053679" y="1923843"/>
            <a:ext cx="1" cy="96326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8" name="Rounded Rectangle"/>
          <p:cNvSpPr/>
          <p:nvPr/>
        </p:nvSpPr>
        <p:spPr>
          <a:xfrm>
            <a:off x="4273731" y="2470576"/>
            <a:ext cx="1652338" cy="385782"/>
          </a:xfrm>
          <a:prstGeom prst="roundRect">
            <a:avLst>
              <a:gd name="adj" fmla="val 49380"/>
            </a:avLst>
          </a:prstGeom>
          <a:solidFill>
            <a:srgbClr val="2F697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219" name="4. Set Output Format(s) and Options"/>
          <p:cNvSpPr txBox="1"/>
          <p:nvPr/>
        </p:nvSpPr>
        <p:spPr>
          <a:xfrm>
            <a:off x="4357466" y="2471639"/>
            <a:ext cx="1482853" cy="372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ctr">
              <a:lnSpc>
                <a:spcPct val="90000"/>
              </a:lnSpc>
              <a:spcBef>
                <a:spcPts val="120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4. Set Output Format(s) and Options</a:t>
            </a:r>
          </a:p>
        </p:txBody>
      </p:sp>
      <p:sp>
        <p:nvSpPr>
          <p:cNvPr id="220" name="Rounded Rectangle"/>
          <p:cNvSpPr/>
          <p:nvPr/>
        </p:nvSpPr>
        <p:spPr>
          <a:xfrm>
            <a:off x="4300281" y="3123835"/>
            <a:ext cx="942475" cy="254001"/>
          </a:xfrm>
          <a:prstGeom prst="roundRect">
            <a:avLst>
              <a:gd name="adj" fmla="val 50000"/>
            </a:avLst>
          </a:prstGeom>
          <a:solidFill>
            <a:srgbClr val="2F697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221" name="3. Write Text"/>
          <p:cNvSpPr txBox="1"/>
          <p:nvPr/>
        </p:nvSpPr>
        <p:spPr>
          <a:xfrm>
            <a:off x="4345916" y="3137598"/>
            <a:ext cx="841529" cy="227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ctr">
              <a:lnSpc>
                <a:spcPct val="90000"/>
              </a:lnSpc>
              <a:spcBef>
                <a:spcPts val="120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3. Write Text</a:t>
            </a:r>
          </a:p>
        </p:txBody>
      </p:sp>
      <p:sp>
        <p:nvSpPr>
          <p:cNvPr id="222" name="Rounded Rectangle"/>
          <p:cNvSpPr/>
          <p:nvPr/>
        </p:nvSpPr>
        <p:spPr>
          <a:xfrm>
            <a:off x="4474476" y="3929576"/>
            <a:ext cx="1066300" cy="254001"/>
          </a:xfrm>
          <a:prstGeom prst="roundRect">
            <a:avLst>
              <a:gd name="adj" fmla="val 50000"/>
            </a:avLst>
          </a:prstGeom>
          <a:solidFill>
            <a:srgbClr val="2F697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223" name="2. Embed Code"/>
          <p:cNvSpPr txBox="1"/>
          <p:nvPr/>
        </p:nvSpPr>
        <p:spPr>
          <a:xfrm>
            <a:off x="4545512" y="3943339"/>
            <a:ext cx="924229" cy="226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ctr">
              <a:lnSpc>
                <a:spcPct val="90000"/>
              </a:lnSpc>
              <a:spcBef>
                <a:spcPts val="120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2. Embed Code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51200" y="5317323"/>
            <a:ext cx="3728116" cy="948673"/>
          </a:xfrm>
          <a:prstGeom prst="rect">
            <a:avLst/>
          </a:prstGeom>
          <a:ln w="6350">
            <a:solidFill>
              <a:srgbClr val="A6AAA9"/>
            </a:solidFill>
            <a:miter lim="400000"/>
          </a:ln>
          <a:effectLst>
            <a:outerShdw blurRad="76200" dist="635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25" name="Insert `r  &lt;code&gt;` into text sections. Code is evaluated  at render and results appear as text.…"/>
          <p:cNvSpPr txBox="1"/>
          <p:nvPr/>
        </p:nvSpPr>
        <p:spPr>
          <a:xfrm>
            <a:off x="318910" y="9349819"/>
            <a:ext cx="3042603" cy="544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Insert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`r  &lt;code&gt;`</a:t>
            </a:r>
            <a:r>
              <a:t> into text sections. Code is evaluated </a:t>
            </a:r>
            <a:br/>
            <a:r>
              <a:t>at render and results appear as text.</a:t>
            </a:r>
          </a:p>
          <a:p>
            <a:pPr>
              <a:lnSpc>
                <a:spcPct val="7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  <a:p>
            <a:pPr>
              <a:lnSpc>
                <a:spcPct val="70000"/>
              </a:lnSpc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pPr>
            <a:r>
              <a:t>"Built with `</a:t>
            </a:r>
            <a:r>
              <a:rPr>
                <a:latin typeface="Source Code Pro Light"/>
                <a:ea typeface="Source Code Pro Light"/>
                <a:cs typeface="Source Code Pro Light"/>
                <a:sym typeface="Source Code Pro Light"/>
              </a:rPr>
              <a:t>r getRversion()</a:t>
            </a:r>
            <a:r>
              <a:t>`" --&gt; "Built with 4.1.0"</a:t>
            </a:r>
          </a:p>
        </p:txBody>
      </p:sp>
      <p:sp>
        <p:nvSpPr>
          <p:cNvPr id="226" name="Line"/>
          <p:cNvSpPr/>
          <p:nvPr/>
        </p:nvSpPr>
        <p:spPr>
          <a:xfrm>
            <a:off x="318910" y="6501239"/>
            <a:ext cx="6500425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227" name="Embed Code with knitr"/>
          <p:cNvSpPr txBox="1"/>
          <p:nvPr/>
        </p:nvSpPr>
        <p:spPr>
          <a:xfrm>
            <a:off x="293510" y="6477483"/>
            <a:ext cx="304260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>
                <a:solidFill>
                  <a:srgbClr val="2F6971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Embed Code with knitr</a:t>
            </a:r>
          </a:p>
        </p:txBody>
      </p:sp>
      <p:sp>
        <p:nvSpPr>
          <p:cNvPr id="228" name="INLINE CODE"/>
          <p:cNvSpPr txBox="1"/>
          <p:nvPr/>
        </p:nvSpPr>
        <p:spPr>
          <a:xfrm>
            <a:off x="318910" y="9157676"/>
            <a:ext cx="867665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t>INLINE CODE</a:t>
            </a:r>
          </a:p>
        </p:txBody>
      </p:sp>
      <p:sp>
        <p:nvSpPr>
          <p:cNvPr id="229" name="SET GLOBAL OPTIONS"/>
          <p:cNvSpPr txBox="1"/>
          <p:nvPr/>
        </p:nvSpPr>
        <p:spPr>
          <a:xfrm>
            <a:off x="318910" y="8165520"/>
            <a:ext cx="1473912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t>SET GLOBAL OPTIONS</a:t>
            </a:r>
          </a:p>
        </p:txBody>
      </p:sp>
      <p:sp>
        <p:nvSpPr>
          <p:cNvPr id="230" name="CODE CHUNKS"/>
          <p:cNvSpPr txBox="1"/>
          <p:nvPr/>
        </p:nvSpPr>
        <p:spPr>
          <a:xfrm>
            <a:off x="318910" y="6871424"/>
            <a:ext cx="980136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t>CODE CHUNKS</a:t>
            </a:r>
          </a:p>
        </p:txBody>
      </p:sp>
      <p:sp>
        <p:nvSpPr>
          <p:cNvPr id="231" name=".Rmd files · Develop your code and ideas side-by-side in a single document. Run code as individual chunks or as an entire document.…"/>
          <p:cNvSpPr txBox="1"/>
          <p:nvPr/>
        </p:nvSpPr>
        <p:spPr>
          <a:xfrm>
            <a:off x="968318" y="1603140"/>
            <a:ext cx="2043492" cy="187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.Rmd files ·</a:t>
            </a:r>
            <a:r>
              <a:t> Develop your code and ideas side-by-side in a single document. Run code as individual chunks or as an entire document.</a:t>
            </a:r>
          </a:p>
          <a:p>
            <a: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Dynamic Documents ·</a:t>
            </a:r>
            <a:r>
              <a:t> Knit together plots, tables, and results with narrative text. Render to a variety of formats like HTML, PDF, MS Word, or MS Powerpoint.</a:t>
            </a:r>
          </a:p>
          <a:p>
            <a:pPr>
              <a:lnSpc>
                <a:spcPct val="80000"/>
              </a:lnSpc>
              <a:spcBef>
                <a:spcPts val="5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000" spc="-19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Reproducible Research ·</a:t>
            </a:r>
            <a:r>
              <a:t> Upload, link to, or attach your report to share. Anyone can read or run your code to reproduce your work.</a:t>
            </a:r>
          </a:p>
        </p:txBody>
      </p:sp>
      <p:sp>
        <p:nvSpPr>
          <p:cNvPr id="232" name="insert citations"/>
          <p:cNvSpPr txBox="1"/>
          <p:nvPr/>
        </p:nvSpPr>
        <p:spPr>
          <a:xfrm>
            <a:off x="4717800" y="5154203"/>
            <a:ext cx="917076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>
                <a:solidFill>
                  <a:srgbClr val="157F8E"/>
                </a:solidFill>
                <a:latin typeface="+mn-lt"/>
                <a:ea typeface="+mn-ea"/>
                <a:cs typeface="+mn-cs"/>
                <a:sym typeface="Source Sans Pro Regular"/>
              </a:defRPr>
            </a:lvl1pPr>
          </a:lstStyle>
          <a:p>
            <a:r>
              <a:t>insert citations</a:t>
            </a:r>
          </a:p>
        </p:txBody>
      </p:sp>
      <p:sp>
        <p:nvSpPr>
          <p:cNvPr id="233" name="Line"/>
          <p:cNvSpPr/>
          <p:nvPr/>
        </p:nvSpPr>
        <p:spPr>
          <a:xfrm flipH="1" flipV="1">
            <a:off x="5041213" y="5294784"/>
            <a:ext cx="286457" cy="334623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25595" y="5752757"/>
            <a:ext cx="175180" cy="179453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add/edit attributes"/>
          <p:cNvSpPr txBox="1"/>
          <p:nvPr/>
        </p:nvSpPr>
        <p:spPr>
          <a:xfrm>
            <a:off x="6323025" y="5996464"/>
            <a:ext cx="706336" cy="251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>
                <a:solidFill>
                  <a:srgbClr val="157F8E"/>
                </a:solidFill>
                <a:latin typeface="+mn-lt"/>
                <a:ea typeface="+mn-ea"/>
                <a:cs typeface="+mn-cs"/>
                <a:sym typeface="Source Sans Pro Regular"/>
              </a:defRPr>
            </a:lvl1pPr>
          </a:lstStyle>
          <a:p>
            <a:r>
              <a:t>add/edit attributes</a:t>
            </a:r>
          </a:p>
        </p:txBody>
      </p:sp>
      <p:sp>
        <p:nvSpPr>
          <p:cNvPr id="236" name="Line"/>
          <p:cNvSpPr/>
          <p:nvPr/>
        </p:nvSpPr>
        <p:spPr>
          <a:xfrm flipH="1" flipV="1">
            <a:off x="6159099" y="5918116"/>
            <a:ext cx="143810" cy="208733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37" name="Circle"/>
          <p:cNvSpPr/>
          <p:nvPr/>
        </p:nvSpPr>
        <p:spPr>
          <a:xfrm>
            <a:off x="6795099" y="1790594"/>
            <a:ext cx="183983" cy="183983"/>
          </a:xfrm>
          <a:prstGeom prst="ellipse">
            <a:avLst/>
          </a:prstGeom>
          <a:ln w="25400">
            <a:solidFill>
              <a:srgbClr val="157F8E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238" name="VISUAL EDITOR"/>
          <p:cNvSpPr txBox="1"/>
          <p:nvPr/>
        </p:nvSpPr>
        <p:spPr>
          <a:xfrm>
            <a:off x="3247986" y="5083796"/>
            <a:ext cx="1028599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157F8E"/>
                </a:solidFill>
              </a:defRPr>
            </a:pPr>
            <a:r>
              <a:t>VISUAL EDITOR</a:t>
            </a:r>
          </a:p>
        </p:txBody>
      </p:sp>
      <p:sp>
        <p:nvSpPr>
          <p:cNvPr id="239" name="Line"/>
          <p:cNvSpPr/>
          <p:nvPr/>
        </p:nvSpPr>
        <p:spPr>
          <a:xfrm flipH="1">
            <a:off x="6887094" y="1982884"/>
            <a:ext cx="2" cy="3403217"/>
          </a:xfrm>
          <a:prstGeom prst="line">
            <a:avLst/>
          </a:prstGeom>
          <a:ln w="19050" cap="rnd"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0" name="Line"/>
          <p:cNvSpPr/>
          <p:nvPr/>
        </p:nvSpPr>
        <p:spPr>
          <a:xfrm>
            <a:off x="3832435" y="5019989"/>
            <a:ext cx="3019881" cy="2"/>
          </a:xfrm>
          <a:prstGeom prst="line">
            <a:avLst/>
          </a:prstGeom>
          <a:ln w="19050" cap="rnd"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1" name="Line"/>
          <p:cNvSpPr/>
          <p:nvPr/>
        </p:nvSpPr>
        <p:spPr>
          <a:xfrm flipH="1">
            <a:off x="3787685" y="5030153"/>
            <a:ext cx="1" cy="95354"/>
          </a:xfrm>
          <a:prstGeom prst="line">
            <a:avLst/>
          </a:prstGeom>
          <a:ln w="19050" cap="rnd"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42" name="Circle"/>
          <p:cNvSpPr/>
          <p:nvPr/>
        </p:nvSpPr>
        <p:spPr>
          <a:xfrm>
            <a:off x="6782399" y="5432509"/>
            <a:ext cx="183983" cy="183982"/>
          </a:xfrm>
          <a:prstGeom prst="ellipse">
            <a:avLst/>
          </a:prstGeom>
          <a:ln w="25400">
            <a:solidFill>
              <a:srgbClr val="157F8E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243" name="Insert Citations"/>
          <p:cNvSpPr txBox="1"/>
          <p:nvPr/>
        </p:nvSpPr>
        <p:spPr>
          <a:xfrm>
            <a:off x="7115491" y="4999035"/>
            <a:ext cx="310578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>
                <a:solidFill>
                  <a:srgbClr val="2F6971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Insert Citations</a:t>
            </a:r>
          </a:p>
        </p:txBody>
      </p:sp>
      <p:sp>
        <p:nvSpPr>
          <p:cNvPr id="244" name="Insert Tables"/>
          <p:cNvSpPr txBox="1"/>
          <p:nvPr/>
        </p:nvSpPr>
        <p:spPr>
          <a:xfrm>
            <a:off x="7106414" y="8373221"/>
            <a:ext cx="346685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>
                <a:solidFill>
                  <a:srgbClr val="2F6971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Insert Tables</a:t>
            </a:r>
          </a:p>
        </p:txBody>
      </p:sp>
      <p:sp>
        <p:nvSpPr>
          <p:cNvPr id="245" name="Line"/>
          <p:cNvSpPr/>
          <p:nvPr/>
        </p:nvSpPr>
        <p:spPr>
          <a:xfrm>
            <a:off x="7107512" y="8399512"/>
            <a:ext cx="3130467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grpSp>
        <p:nvGrpSpPr>
          <p:cNvPr id="250" name="Group"/>
          <p:cNvGrpSpPr/>
          <p:nvPr/>
        </p:nvGrpSpPr>
        <p:grpSpPr>
          <a:xfrm>
            <a:off x="9315277" y="8791239"/>
            <a:ext cx="881046" cy="749301"/>
            <a:chOff x="0" y="388"/>
            <a:chExt cx="881045" cy="749300"/>
          </a:xfrm>
        </p:grpSpPr>
        <p:sp>
          <p:nvSpPr>
            <p:cNvPr id="246" name="Rounded Rectangle"/>
            <p:cNvSpPr/>
            <p:nvPr/>
          </p:nvSpPr>
          <p:spPr>
            <a:xfrm>
              <a:off x="0" y="388"/>
              <a:ext cx="881046" cy="749301"/>
            </a:xfrm>
            <a:prstGeom prst="roundRect">
              <a:avLst>
                <a:gd name="adj" fmla="val 5208"/>
              </a:avLst>
            </a:prstGeom>
            <a:solidFill>
              <a:srgbClr val="FFFFFF"/>
            </a:solidFill>
            <a:ln w="3175" cap="flat">
              <a:solidFill>
                <a:srgbClr val="40A1B6"/>
              </a:solidFill>
              <a:prstDash val="solid"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spcBef>
                  <a:spcPts val="0"/>
                </a:spcBef>
                <a:defRPr sz="1000">
                  <a:solidFill>
                    <a:srgbClr val="000000"/>
                  </a:solidFill>
                  <a:latin typeface="Menlo Regular"/>
                  <a:ea typeface="Menlo Regular"/>
                  <a:cs typeface="Menlo Regular"/>
                  <a:sym typeface="Menlo Regular"/>
                </a:defRPr>
              </a:pPr>
              <a:endParaRPr/>
            </a:p>
          </p:txBody>
        </p:sp>
        <p:grpSp>
          <p:nvGrpSpPr>
            <p:cNvPr id="249" name="Group"/>
            <p:cNvGrpSpPr/>
            <p:nvPr/>
          </p:nvGrpSpPr>
          <p:grpSpPr>
            <a:xfrm>
              <a:off x="134734" y="12699"/>
              <a:ext cx="583544" cy="727248"/>
              <a:chOff x="22767" y="0"/>
              <a:chExt cx="583543" cy="727246"/>
            </a:xfrm>
          </p:grpSpPr>
          <p:pic>
            <p:nvPicPr>
              <p:cNvPr id="247" name="Screen Shot 2016-03-01 at 2.42.20 PM.png" descr="Screen Shot 2016-03-01 at 2.42.20 PM.png"/>
              <p:cNvPicPr>
                <a:picLocks noChangeAspect="1"/>
              </p:cNvPicPr>
              <p:nvPr/>
            </p:nvPicPr>
            <p:blipFill>
              <a:blip r:embed="rId25"/>
              <a:srcRect t="18613" r="3755"/>
              <a:stretch>
                <a:fillRect/>
              </a:stretch>
            </p:blipFill>
            <p:spPr>
              <a:xfrm>
                <a:off x="22767" y="78703"/>
                <a:ext cx="583544" cy="648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248" name="Screen Shot 2016-03-01 at 2.42.20 PM.png" descr="Screen Shot 2016-03-01 at 2.42.20 PM.png"/>
              <p:cNvPicPr>
                <a:picLocks noChangeAspect="1"/>
              </p:cNvPicPr>
              <p:nvPr/>
            </p:nvPicPr>
            <p:blipFill>
              <a:blip r:embed="rId25"/>
              <a:srcRect r="3755" b="88585"/>
              <a:stretch>
                <a:fillRect/>
              </a:stretch>
            </p:blipFill>
            <p:spPr>
              <a:xfrm>
                <a:off x="22767" y="0"/>
                <a:ext cx="583544" cy="909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51" name="The syntax on the left renders as the output on the right."/>
          <p:cNvSpPr txBox="1"/>
          <p:nvPr/>
        </p:nvSpPr>
        <p:spPr>
          <a:xfrm>
            <a:off x="10530285" y="1860630"/>
            <a:ext cx="341686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70000"/>
              </a:lnSpc>
              <a:spcBef>
                <a:spcPts val="300"/>
              </a:spcBef>
              <a:defRPr sz="1000">
                <a:solidFill>
                  <a:srgbClr val="2F6971"/>
                </a:solidFill>
                <a:latin typeface="+mn-lt"/>
                <a:ea typeface="+mn-ea"/>
                <a:cs typeface="+mn-cs"/>
                <a:sym typeface="Source Sans Pro Regular"/>
              </a:defRPr>
            </a:lvl1pPr>
          </a:lstStyle>
          <a:p>
            <a:r>
              <a:t>The syntax on the left renders as the output on the right.</a:t>
            </a:r>
          </a:p>
        </p:txBody>
      </p:sp>
      <p:sp>
        <p:nvSpPr>
          <p:cNvPr id="252" name="Line"/>
          <p:cNvSpPr/>
          <p:nvPr/>
        </p:nvSpPr>
        <p:spPr>
          <a:xfrm>
            <a:off x="7120212" y="5030837"/>
            <a:ext cx="3121024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graphicFrame>
        <p:nvGraphicFramePr>
          <p:cNvPr id="253" name="Table"/>
          <p:cNvGraphicFramePr/>
          <p:nvPr/>
        </p:nvGraphicFramePr>
        <p:xfrm>
          <a:off x="3458090" y="6872385"/>
          <a:ext cx="3785264" cy="340692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18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575"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157F8E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OPTION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olidFill>
                            <a:srgbClr val="157F8E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DEFAULT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olidFill>
                            <a:srgbClr val="157F8E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EFFECTS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echo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TRUE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display code in output document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1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error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FALSE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TRUE (display error messages in doc) FALSE (stop render when error occurs)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eval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TRUE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run code in chunk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include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TRUE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include chunk in doc after running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message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TRUE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display code messages in document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warning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TRUE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display code warnings in document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7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results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"markup"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"asis" (passthrough results) "hide" (don't display results) "hold" (put all results below all code)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fig.align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"default"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"left", "right", or "center"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fig.alt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NULL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alt text for a figure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fig.cap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NULL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figure caption as a character string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fig.path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"figure/"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prefix for generating figure file paths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41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fig.width &amp; fig.height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7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plot dimensions in inches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575">
                <a:tc gridSpan="2"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out.width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rescales output width, e.g. "75%", "300px"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collapse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FALSE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collapse all sources &amp; output into a single block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comment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"##"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prefix for each line of results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25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child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NULL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files(s) to knit and then include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4175"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900"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purl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900">
                          <a:sym typeface="Source Sans Pro Regular"/>
                        </a:rPr>
                        <a:t>TRUE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80000"/>
                        </a:lnSpc>
                        <a:defRPr sz="900"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Source Sans Pro Regular"/>
                        </a:rPr>
                        <a:t>include or exclude a code chunk when </a:t>
                      </a:r>
                      <a:br>
                        <a:rPr>
                          <a:latin typeface="+mn-lt"/>
                          <a:ea typeface="+mn-ea"/>
                          <a:cs typeface="+mn-cs"/>
                          <a:sym typeface="Source Sans Pro Regular"/>
                        </a:rPr>
                      </a:br>
                      <a:r>
                        <a:rPr>
                          <a:latin typeface="+mn-lt"/>
                          <a:ea typeface="+mn-ea"/>
                          <a:cs typeface="+mn-cs"/>
                          <a:sym typeface="Source Sans Pro Regular"/>
                        </a:rPr>
                        <a:t>extracting source code with knitr::purl()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2575">
                <a:tc gridSpan="3"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  <a:defRPr sz="900">
                          <a:sym typeface="Source Sans Pro Regular"/>
                        </a:defRPr>
                      </a:pPr>
                      <a:r>
                        <a:t>See more options and defaults by running </a:t>
                      </a:r>
                      <a:r>
                        <a:rPr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str(knitr::opts_chunk$get())</a:t>
                      </a:r>
                    </a:p>
                  </a:txBody>
                  <a:tcPr marL="0" marR="0" marT="0" marB="0" anchor="ctr" horzOverflow="overflow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254" name="Rounded Rectangle"/>
          <p:cNvSpPr/>
          <p:nvPr/>
        </p:nvSpPr>
        <p:spPr>
          <a:xfrm>
            <a:off x="6225007" y="1444273"/>
            <a:ext cx="657418" cy="254001"/>
          </a:xfrm>
          <a:prstGeom prst="roundRect">
            <a:avLst>
              <a:gd name="adj" fmla="val 50000"/>
            </a:avLst>
          </a:prstGeom>
          <a:solidFill>
            <a:srgbClr val="096B7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255" name="6. Share"/>
          <p:cNvSpPr txBox="1"/>
          <p:nvPr/>
        </p:nvSpPr>
        <p:spPr>
          <a:xfrm>
            <a:off x="6207143" y="1458036"/>
            <a:ext cx="693146" cy="22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ctr">
              <a:lnSpc>
                <a:spcPct val="90000"/>
              </a:lnSpc>
              <a:spcBef>
                <a:spcPts val="120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6. Share</a:t>
            </a:r>
          </a:p>
        </p:txBody>
      </p:sp>
      <p:sp>
        <p:nvSpPr>
          <p:cNvPr id="256" name="Triangle"/>
          <p:cNvSpPr/>
          <p:nvPr/>
        </p:nvSpPr>
        <p:spPr>
          <a:xfrm rot="10798420" flipH="1">
            <a:off x="6331205" y="1666371"/>
            <a:ext cx="85167" cy="147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96B7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257" name="Plain text.…"/>
          <p:cNvSpPr txBox="1"/>
          <p:nvPr/>
        </p:nvSpPr>
        <p:spPr>
          <a:xfrm>
            <a:off x="10520610" y="2078447"/>
            <a:ext cx="1445878" cy="820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4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Plain text.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End a line with two spaces to start a new paragraph.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Also end with a backslash\</a:t>
            </a:r>
            <a:br>
              <a:rPr dirty="0"/>
            </a:br>
            <a:r>
              <a:rPr dirty="0"/>
              <a:t>to make a new line.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*italics* and **bold**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superscript^2^/subscript~2~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~~strikethrough~~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escaped: \* \_ \\</a:t>
            </a:r>
          </a:p>
          <a:p>
            <a:pPr>
              <a:lnSpc>
                <a:spcPct val="80000"/>
              </a:lnSpc>
              <a:spcBef>
                <a:spcPts val="8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 err="1"/>
              <a:t>endash</a:t>
            </a:r>
            <a:r>
              <a:rPr dirty="0"/>
              <a:t>: </a:t>
            </a:r>
            <a:r>
              <a:rPr dirty="0">
                <a:latin typeface="Source Code Pro"/>
                <a:ea typeface="Source Code Pro"/>
                <a:cs typeface="Source Code Pro"/>
                <a:sym typeface="Source Code Pro"/>
              </a:rPr>
              <a:t>--</a:t>
            </a:r>
            <a:r>
              <a:rPr dirty="0"/>
              <a:t>, </a:t>
            </a:r>
            <a:r>
              <a:rPr dirty="0" err="1"/>
              <a:t>emdash</a:t>
            </a:r>
            <a:r>
              <a:rPr dirty="0"/>
              <a:t>: </a:t>
            </a:r>
            <a:r>
              <a:rPr dirty="0">
                <a:latin typeface="Source Code Pro"/>
                <a:ea typeface="Source Code Pro"/>
                <a:cs typeface="Source Code Pro"/>
                <a:sym typeface="Source Code Pro"/>
              </a:rPr>
              <a:t>---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# Header 1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## Header 2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...</a:t>
            </a:r>
          </a:p>
          <a:p>
            <a:pPr>
              <a:lnSpc>
                <a:spcPct val="80000"/>
              </a:lnSpc>
              <a:spcBef>
                <a:spcPts val="8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###### Header 6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- unordered list</a:t>
            </a:r>
            <a:br>
              <a:rPr dirty="0"/>
            </a:br>
            <a:r>
              <a:rPr dirty="0"/>
              <a:t>- item 2</a:t>
            </a:r>
            <a:br>
              <a:rPr dirty="0"/>
            </a:br>
            <a:r>
              <a:rPr dirty="0"/>
              <a:t>   - item 2a (indent 1 tab)</a:t>
            </a:r>
            <a:br>
              <a:rPr dirty="0"/>
            </a:br>
            <a:r>
              <a:rPr dirty="0"/>
              <a:t>   - item 2b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1. ordered list</a:t>
            </a:r>
            <a:br>
              <a:rPr dirty="0"/>
            </a:br>
            <a:r>
              <a:rPr dirty="0"/>
              <a:t>2. item 2</a:t>
            </a:r>
            <a:br>
              <a:rPr dirty="0"/>
            </a:br>
            <a:r>
              <a:rPr dirty="0"/>
              <a:t>   - item 2a (indent 1 tab)</a:t>
            </a:r>
            <a:br>
              <a:rPr dirty="0"/>
            </a:br>
            <a:r>
              <a:rPr dirty="0"/>
              <a:t>   - item 2b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&lt;link </a:t>
            </a:r>
            <a:r>
              <a:rPr dirty="0" err="1"/>
              <a:t>url</a:t>
            </a:r>
            <a:r>
              <a:rPr dirty="0"/>
              <a:t>&gt;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[This is a link.](link </a:t>
            </a:r>
            <a:r>
              <a:rPr dirty="0" err="1"/>
              <a:t>url</a:t>
            </a:r>
            <a:r>
              <a:rPr dirty="0"/>
              <a:t>)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[This is another link][id].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>
                <a:solidFill>
                  <a:srgbClr val="000000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pPr>
            <a:r>
              <a:rPr dirty="0"/>
              <a:t>   </a:t>
            </a:r>
            <a:r>
              <a:rPr dirty="0">
                <a:latin typeface="+mn-lt"/>
                <a:ea typeface="+mn-ea"/>
                <a:cs typeface="+mn-cs"/>
                <a:sym typeface="Source Sans Pro Regular"/>
              </a:rPr>
              <a:t>At the end of the document:</a:t>
            </a:r>
            <a:br>
              <a:rPr dirty="0"/>
            </a:br>
            <a:r>
              <a:rPr dirty="0"/>
              <a:t>      </a:t>
            </a:r>
            <a:r>
              <a:rPr dirty="0">
                <a:latin typeface="+mj-lt"/>
                <a:ea typeface="+mj-ea"/>
                <a:cs typeface="+mj-cs"/>
                <a:sym typeface="Source Sans Pro Light"/>
              </a:rPr>
              <a:t>[id]: link </a:t>
            </a:r>
            <a:r>
              <a:rPr dirty="0" err="1">
                <a:latin typeface="+mj-lt"/>
                <a:ea typeface="+mj-ea"/>
                <a:cs typeface="+mj-cs"/>
                <a:sym typeface="Source Sans Pro Light"/>
              </a:rPr>
              <a:t>url</a:t>
            </a:r>
            <a:endParaRPr dirty="0">
              <a:latin typeface="+mj-lt"/>
              <a:ea typeface="+mj-ea"/>
              <a:cs typeface="+mj-cs"/>
              <a:sym typeface="Source Sans Pro Light"/>
            </a:endParaRPr>
          </a:p>
          <a:p>
            <a:pPr>
              <a:lnSpc>
                <a:spcPct val="80000"/>
              </a:lnSpc>
              <a:spcBef>
                <a:spcPts val="4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![Caption](</a:t>
            </a:r>
            <a:r>
              <a:rPr dirty="0" err="1"/>
              <a:t>image.png</a:t>
            </a:r>
            <a:r>
              <a:rPr dirty="0"/>
              <a:t>)</a:t>
            </a:r>
            <a:br>
              <a:rPr dirty="0"/>
            </a:br>
            <a:r>
              <a:rPr dirty="0"/>
              <a:t>or ![Caption][id2]</a:t>
            </a:r>
          </a:p>
          <a:p>
            <a:pPr>
              <a:lnSpc>
                <a:spcPct val="80000"/>
              </a:lnSpc>
              <a:spcBef>
                <a:spcPts val="700"/>
              </a:spcBef>
              <a:defRPr sz="900">
                <a:solidFill>
                  <a:srgbClr val="000000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pPr>
            <a:r>
              <a:rPr dirty="0"/>
              <a:t>   </a:t>
            </a:r>
            <a:r>
              <a:rPr dirty="0">
                <a:latin typeface="+mn-lt"/>
                <a:ea typeface="+mn-ea"/>
                <a:cs typeface="+mn-cs"/>
                <a:sym typeface="Source Sans Pro Regular"/>
              </a:rPr>
              <a:t>At the end of the document:</a:t>
            </a:r>
            <a:br>
              <a:rPr dirty="0"/>
            </a:br>
            <a:r>
              <a:rPr dirty="0"/>
              <a:t>      </a:t>
            </a:r>
            <a:r>
              <a:rPr dirty="0">
                <a:latin typeface="+mj-lt"/>
                <a:ea typeface="+mj-ea"/>
                <a:cs typeface="+mj-cs"/>
                <a:sym typeface="Source Sans Pro Light"/>
              </a:rPr>
              <a:t>[id2]: </a:t>
            </a:r>
            <a:r>
              <a:rPr dirty="0" err="1">
                <a:latin typeface="+mj-lt"/>
                <a:ea typeface="+mj-ea"/>
                <a:cs typeface="+mj-cs"/>
                <a:sym typeface="Source Sans Pro Light"/>
              </a:rPr>
              <a:t>image.png</a:t>
            </a:r>
            <a:r>
              <a:rPr dirty="0">
                <a:latin typeface="+mj-lt"/>
                <a:ea typeface="+mj-ea"/>
                <a:cs typeface="+mj-cs"/>
                <a:sym typeface="Source Sans Pro Light"/>
              </a:rPr>
              <a:t> 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`verbatim code`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```</a:t>
            </a:r>
            <a:br>
              <a:rPr dirty="0"/>
            </a:br>
            <a:r>
              <a:rPr dirty="0"/>
              <a:t>multiple lines</a:t>
            </a:r>
            <a:br>
              <a:rPr dirty="0"/>
            </a:br>
            <a:r>
              <a:rPr dirty="0"/>
              <a:t>of verbatim code</a:t>
            </a:r>
            <a:br>
              <a:rPr dirty="0"/>
            </a:br>
            <a:r>
              <a:rPr dirty="0"/>
              <a:t>```</a:t>
            </a:r>
          </a:p>
          <a:p>
            <a:pPr>
              <a:lnSpc>
                <a:spcPct val="80000"/>
              </a:lnSpc>
              <a:spcBef>
                <a:spcPts val="15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&gt; block quotes</a:t>
            </a:r>
          </a:p>
          <a:p>
            <a:pPr>
              <a:lnSpc>
                <a:spcPct val="80000"/>
              </a:lnSpc>
              <a:spcBef>
                <a:spcPts val="8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equation: $e^{</a:t>
            </a:r>
            <a:r>
              <a:rPr dirty="0" err="1"/>
              <a:t>i</a:t>
            </a:r>
            <a:r>
              <a:rPr dirty="0"/>
              <a:t> \pi} + 1 = 0$</a:t>
            </a:r>
          </a:p>
          <a:p>
            <a:pPr>
              <a:lnSpc>
                <a:spcPct val="80000"/>
              </a:lnSpc>
              <a:spcBef>
                <a:spcPts val="8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equation block: </a:t>
            </a:r>
            <a:br>
              <a:rPr dirty="0"/>
            </a:br>
            <a:r>
              <a:rPr dirty="0"/>
              <a:t>$$E = mc^{2}$$</a:t>
            </a:r>
          </a:p>
          <a:p>
            <a:pPr>
              <a:lnSpc>
                <a:spcPct val="80000"/>
              </a:lnSpc>
              <a:spcBef>
                <a:spcPts val="7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horizontal rule:</a:t>
            </a:r>
            <a:br>
              <a:rPr dirty="0"/>
            </a:br>
            <a:r>
              <a:rPr dirty="0">
                <a:latin typeface="Source Code Pro"/>
                <a:ea typeface="Source Code Pro"/>
                <a:cs typeface="Source Code Pro"/>
                <a:sym typeface="Source Code Pro"/>
              </a:rPr>
              <a:t>---</a:t>
            </a:r>
          </a:p>
          <a:p>
            <a:pPr>
              <a:spcBef>
                <a:spcPts val="500"/>
              </a:spcBef>
              <a:defRPr sz="900">
                <a:solidFill>
                  <a:srgbClr val="000000"/>
                </a:solidFill>
                <a:latin typeface="+mj-lt"/>
                <a:ea typeface="+mj-ea"/>
                <a:cs typeface="+mj-cs"/>
                <a:sym typeface="Source Sans Pro Light"/>
              </a:defRPr>
            </a:pPr>
            <a:r>
              <a:rPr dirty="0"/>
              <a:t>| Right | Left | Default | Center | |-------:|:------|-----------|:---------:| </a:t>
            </a:r>
            <a:br>
              <a:rPr dirty="0"/>
            </a:br>
            <a:r>
              <a:rPr dirty="0"/>
              <a:t>| 12 | 12 | 12 | 12 | </a:t>
            </a:r>
            <a:br>
              <a:rPr dirty="0"/>
            </a:br>
            <a:r>
              <a:rPr dirty="0"/>
              <a:t>| 123 | 123 | 123 | 123 | </a:t>
            </a:r>
            <a:br>
              <a:rPr dirty="0"/>
            </a:br>
            <a:r>
              <a:rPr dirty="0"/>
              <a:t>| 1 | 1 | 1 | 1 |</a:t>
            </a:r>
            <a:br>
              <a:rPr dirty="0"/>
            </a:br>
            <a:endParaRPr dirty="0"/>
          </a:p>
          <a:p>
            <a:pPr>
              <a:lnSpc>
                <a:spcPct val="80000"/>
              </a:lnSpc>
              <a:spcBef>
                <a:spcPts val="600"/>
              </a:spcBef>
              <a:defRPr sz="900">
                <a:solidFill>
                  <a:srgbClr val="000000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pPr>
            <a:endParaRPr lang="en-US" dirty="0"/>
          </a:p>
          <a:p>
            <a:pPr>
              <a:lnSpc>
                <a:spcPct val="80000"/>
              </a:lnSpc>
              <a:spcBef>
                <a:spcPts val="600"/>
              </a:spcBef>
              <a:defRPr sz="900">
                <a:solidFill>
                  <a:srgbClr val="000000"/>
                </a:solidFill>
                <a:latin typeface="Source Sans Pro ExtraLight"/>
                <a:ea typeface="Source Sans Pro ExtraLight"/>
                <a:cs typeface="Source Sans Pro ExtraLight"/>
                <a:sym typeface="Source Sans Pro ExtraLight"/>
              </a:defRPr>
            </a:pPr>
            <a:r>
              <a:rPr dirty="0"/>
              <a:t>    </a:t>
            </a:r>
            <a:r>
              <a:rPr dirty="0">
                <a:latin typeface="Source Sans Pro Bold"/>
                <a:ea typeface="Source Sans Pro Bold"/>
                <a:cs typeface="Source Sans Pro Bold"/>
                <a:sym typeface="Source Sans Pro Bold"/>
              </a:rPr>
              <a:t>HTML </a:t>
            </a:r>
            <a:r>
              <a:rPr dirty="0" err="1">
                <a:latin typeface="Source Sans Pro Bold"/>
                <a:ea typeface="Source Sans Pro Bold"/>
                <a:cs typeface="Source Sans Pro Bold"/>
                <a:sym typeface="Source Sans Pro Bold"/>
              </a:rPr>
              <a:t>Tabsets</a:t>
            </a:r>
            <a:br>
              <a:rPr dirty="0"/>
            </a:br>
            <a:r>
              <a:rPr dirty="0">
                <a:latin typeface="+mj-lt"/>
                <a:ea typeface="+mj-ea"/>
                <a:cs typeface="+mj-cs"/>
                <a:sym typeface="Source Sans Pro Light"/>
              </a:rPr>
              <a:t>    # Results {.</a:t>
            </a:r>
            <a:r>
              <a:rPr dirty="0" err="1">
                <a:latin typeface="+mj-lt"/>
                <a:ea typeface="+mj-ea"/>
                <a:cs typeface="+mj-cs"/>
                <a:sym typeface="Source Sans Pro Light"/>
              </a:rPr>
              <a:t>tabset</a:t>
            </a:r>
            <a:r>
              <a:rPr dirty="0">
                <a:latin typeface="+mj-lt"/>
                <a:ea typeface="+mj-ea"/>
                <a:cs typeface="+mj-cs"/>
                <a:sym typeface="Source Sans Pro Light"/>
              </a:rPr>
              <a:t>}</a:t>
            </a:r>
            <a:br>
              <a:rPr dirty="0">
                <a:latin typeface="+mj-lt"/>
                <a:ea typeface="+mj-ea"/>
                <a:cs typeface="+mj-cs"/>
                <a:sym typeface="Source Sans Pro Light"/>
              </a:rPr>
            </a:br>
            <a:r>
              <a:rPr dirty="0">
                <a:latin typeface="+mj-lt"/>
                <a:ea typeface="+mj-ea"/>
                <a:cs typeface="+mj-cs"/>
                <a:sym typeface="Source Sans Pro Light"/>
              </a:rPr>
              <a:t>    ## Plots text</a:t>
            </a:r>
            <a:br>
              <a:rPr dirty="0">
                <a:latin typeface="+mj-lt"/>
                <a:ea typeface="+mj-ea"/>
                <a:cs typeface="+mj-cs"/>
                <a:sym typeface="Source Sans Pro Light"/>
              </a:rPr>
            </a:br>
            <a:r>
              <a:rPr dirty="0">
                <a:latin typeface="+mj-lt"/>
                <a:ea typeface="+mj-ea"/>
                <a:cs typeface="+mj-cs"/>
                <a:sym typeface="Source Sans Pro Light"/>
              </a:rPr>
              <a:t>    text</a:t>
            </a:r>
            <a:br>
              <a:rPr dirty="0">
                <a:latin typeface="+mj-lt"/>
                <a:ea typeface="+mj-ea"/>
                <a:cs typeface="+mj-cs"/>
                <a:sym typeface="Source Sans Pro Light"/>
              </a:rPr>
            </a:br>
            <a:br>
              <a:rPr dirty="0">
                <a:latin typeface="+mj-lt"/>
                <a:ea typeface="+mj-ea"/>
                <a:cs typeface="+mj-cs"/>
                <a:sym typeface="Source Sans Pro Light"/>
              </a:rPr>
            </a:br>
            <a:r>
              <a:rPr dirty="0">
                <a:latin typeface="+mj-lt"/>
                <a:ea typeface="+mj-ea"/>
                <a:cs typeface="+mj-cs"/>
                <a:sym typeface="Source Sans Pro Light"/>
              </a:rPr>
              <a:t>    ## Tables</a:t>
            </a:r>
            <a:br>
              <a:rPr dirty="0">
                <a:latin typeface="+mj-lt"/>
                <a:ea typeface="+mj-ea"/>
                <a:cs typeface="+mj-cs"/>
                <a:sym typeface="Source Sans Pro Light"/>
              </a:rPr>
            </a:br>
            <a:r>
              <a:rPr dirty="0">
                <a:latin typeface="+mj-lt"/>
                <a:ea typeface="+mj-ea"/>
                <a:cs typeface="+mj-cs"/>
                <a:sym typeface="Source Sans Pro Light"/>
              </a:rPr>
              <a:t>    more text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306300" y="203200"/>
            <a:ext cx="1384300" cy="1599192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Rounded Rectangle"/>
          <p:cNvSpPr/>
          <p:nvPr/>
        </p:nvSpPr>
        <p:spPr>
          <a:xfrm>
            <a:off x="3413025" y="1275742"/>
            <a:ext cx="823008" cy="254001"/>
          </a:xfrm>
          <a:prstGeom prst="roundRect">
            <a:avLst>
              <a:gd name="adj" fmla="val 50000"/>
            </a:avLst>
          </a:prstGeom>
          <a:solidFill>
            <a:srgbClr val="096B7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260" name="1. New File"/>
          <p:cNvSpPr txBox="1"/>
          <p:nvPr/>
        </p:nvSpPr>
        <p:spPr>
          <a:xfrm>
            <a:off x="3471361" y="1289505"/>
            <a:ext cx="706336" cy="22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ctr">
              <a:lnSpc>
                <a:spcPct val="90000"/>
              </a:lnSpc>
              <a:spcBef>
                <a:spcPts val="120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1. New File</a:t>
            </a:r>
          </a:p>
        </p:txBody>
      </p:sp>
      <p:sp>
        <p:nvSpPr>
          <p:cNvPr id="261" name="Open a new .Rmd file in the RStudio IDE by going to File &gt; New File &gt; R Markdown.…"/>
          <p:cNvSpPr txBox="1"/>
          <p:nvPr/>
        </p:nvSpPr>
        <p:spPr>
          <a:xfrm>
            <a:off x="312660" y="4131251"/>
            <a:ext cx="2699150" cy="233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 marL="176388" indent="-176388">
              <a:lnSpc>
                <a:spcPct val="80000"/>
              </a:lnSpc>
              <a:spcBef>
                <a:spcPts val="500"/>
              </a:spcBef>
              <a:buSzPct val="100000"/>
              <a:buAutoNum type="arabicPeriod"/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Open a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new .Rmd file</a:t>
            </a:r>
            <a:r>
              <a:t> in the RStudio IDE by going to </a:t>
            </a:r>
            <a:r>
              <a:rPr i="1"/>
              <a:t>File &gt; New File &gt; R Markdown</a:t>
            </a:r>
            <a:r>
              <a:t>.</a:t>
            </a:r>
          </a:p>
          <a:p>
            <a:pPr marL="176388" indent="-176388">
              <a:lnSpc>
                <a:spcPct val="80000"/>
              </a:lnSpc>
              <a:spcBef>
                <a:spcPts val="500"/>
              </a:spcBef>
              <a:buSzPct val="100000"/>
              <a:buAutoNum type="arabicPeriod"/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Embed code </a:t>
            </a:r>
            <a:r>
              <a:t>in chunks. Run code by line, by chunk, or all at once.</a:t>
            </a:r>
          </a:p>
          <a:p>
            <a:pPr marL="176388" indent="-176388">
              <a:lnSpc>
                <a:spcPct val="80000"/>
              </a:lnSpc>
              <a:spcBef>
                <a:spcPts val="500"/>
              </a:spcBef>
              <a:buSzPct val="100000"/>
              <a:buAutoNum type="arabicPeriod"/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Write text</a:t>
            </a:r>
            <a:r>
              <a:t> and add tables, figures, images, and citations. Format with Markdown syntax or the RStudio Visual Markdown Editor.</a:t>
            </a:r>
          </a:p>
          <a:p>
            <a:pPr marL="176388" indent="-176388">
              <a:lnSpc>
                <a:spcPct val="80000"/>
              </a:lnSpc>
              <a:spcBef>
                <a:spcPts val="500"/>
              </a:spcBef>
              <a:buSzPct val="100000"/>
              <a:buAutoNum type="arabicPeriod"/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Set output format(s) and options </a:t>
            </a:r>
            <a:r>
              <a:t>in the YAML header. Customize themes or add parameters to execute or add interactivity with Shiny.</a:t>
            </a:r>
          </a:p>
          <a:p>
            <a:pPr marL="176388" indent="-176388">
              <a:lnSpc>
                <a:spcPct val="80000"/>
              </a:lnSpc>
              <a:spcBef>
                <a:spcPts val="500"/>
              </a:spcBef>
              <a:buSzPct val="100000"/>
              <a:buAutoNum type="arabicPeriod"/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Save and render</a:t>
            </a:r>
            <a:r>
              <a:t> the whole document. Knit periodically to preview your work as you write.</a:t>
            </a:r>
          </a:p>
          <a:p>
            <a:pPr marL="176388" indent="-176388">
              <a:lnSpc>
                <a:spcPct val="80000"/>
              </a:lnSpc>
              <a:spcBef>
                <a:spcPts val="500"/>
              </a:spcBef>
              <a:buSzPct val="100000"/>
              <a:buAutoNum type="arabicPeriod"/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Share</a:t>
            </a:r>
            <a:r>
              <a:t>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your work!</a:t>
            </a:r>
          </a:p>
        </p:txBody>
      </p:sp>
      <p:sp>
        <p:nvSpPr>
          <p:cNvPr id="262" name="Rounded Rectangle"/>
          <p:cNvSpPr/>
          <p:nvPr/>
        </p:nvSpPr>
        <p:spPr>
          <a:xfrm>
            <a:off x="4223432" y="1444273"/>
            <a:ext cx="1327903" cy="254001"/>
          </a:xfrm>
          <a:prstGeom prst="roundRect">
            <a:avLst>
              <a:gd name="adj" fmla="val 50000"/>
            </a:avLst>
          </a:prstGeom>
          <a:solidFill>
            <a:srgbClr val="096B7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263" name="5. Save and Render"/>
          <p:cNvSpPr txBox="1"/>
          <p:nvPr/>
        </p:nvSpPr>
        <p:spPr>
          <a:xfrm>
            <a:off x="4269068" y="1458036"/>
            <a:ext cx="1208935" cy="22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algn="ctr">
              <a:lnSpc>
                <a:spcPct val="90000"/>
              </a:lnSpc>
              <a:spcBef>
                <a:spcPts val="120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5. Save and Render</a:t>
            </a:r>
          </a:p>
        </p:txBody>
      </p:sp>
      <p:sp>
        <p:nvSpPr>
          <p:cNvPr id="264" name="Triangle"/>
          <p:cNvSpPr/>
          <p:nvPr/>
        </p:nvSpPr>
        <p:spPr>
          <a:xfrm rot="10798420" flipH="1">
            <a:off x="4440836" y="1669893"/>
            <a:ext cx="85302" cy="147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96B7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265" name="Triangle"/>
          <p:cNvSpPr/>
          <p:nvPr/>
        </p:nvSpPr>
        <p:spPr>
          <a:xfrm rot="16198420" flipH="1">
            <a:off x="4132861" y="1497730"/>
            <a:ext cx="85302" cy="147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96B7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094600" y="5837402"/>
            <a:ext cx="548348" cy="63347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OURCE EDITOR"/>
          <p:cNvSpPr txBox="1"/>
          <p:nvPr/>
        </p:nvSpPr>
        <p:spPr>
          <a:xfrm>
            <a:off x="3247986" y="1067173"/>
            <a:ext cx="1103428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157F8E"/>
                </a:solidFill>
              </a:defRPr>
            </a:pPr>
            <a:r>
              <a:t>SOURCE EDITOR</a:t>
            </a:r>
          </a:p>
        </p:txBody>
      </p:sp>
      <p:sp>
        <p:nvSpPr>
          <p:cNvPr id="268" name="RENDERED OUTPUT"/>
          <p:cNvSpPr txBox="1"/>
          <p:nvPr/>
        </p:nvSpPr>
        <p:spPr>
          <a:xfrm>
            <a:off x="7034542" y="951825"/>
            <a:ext cx="1342696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defRPr>
                <a:solidFill>
                  <a:srgbClr val="157F8E"/>
                </a:solidFill>
              </a:defRPr>
            </a:pPr>
            <a:r>
              <a:t>RENDERED OUTPUT</a:t>
            </a:r>
          </a:p>
        </p:txBody>
      </p:sp>
      <p:sp>
        <p:nvSpPr>
          <p:cNvPr id="269" name="Triangle"/>
          <p:cNvSpPr/>
          <p:nvPr/>
        </p:nvSpPr>
        <p:spPr>
          <a:xfrm rot="13459501" flipH="1">
            <a:off x="3355119" y="1405269"/>
            <a:ext cx="85302" cy="147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96B7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270" name="style options"/>
          <p:cNvSpPr txBox="1"/>
          <p:nvPr/>
        </p:nvSpPr>
        <p:spPr>
          <a:xfrm>
            <a:off x="5666769" y="5154203"/>
            <a:ext cx="917076" cy="13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0000"/>
              </a:lnSpc>
              <a:spcBef>
                <a:spcPts val="3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900">
                <a:solidFill>
                  <a:srgbClr val="157F8E"/>
                </a:solidFill>
                <a:latin typeface="+mn-lt"/>
                <a:ea typeface="+mn-ea"/>
                <a:cs typeface="+mn-cs"/>
                <a:sym typeface="Source Sans Pro Regular"/>
              </a:defRPr>
            </a:lvl1pPr>
          </a:lstStyle>
          <a:p>
            <a:r>
              <a:t>style options</a:t>
            </a:r>
          </a:p>
        </p:txBody>
      </p:sp>
      <p:sp>
        <p:nvSpPr>
          <p:cNvPr id="271" name="Line"/>
          <p:cNvSpPr/>
          <p:nvPr/>
        </p:nvSpPr>
        <p:spPr>
          <a:xfrm flipH="1" flipV="1">
            <a:off x="5949359" y="5286030"/>
            <a:ext cx="2256" cy="340622"/>
          </a:xfrm>
          <a:prstGeom prst="line">
            <a:avLst/>
          </a:prstGeom>
          <a:ln>
            <a:solidFill>
              <a:srgbClr val="157F8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2" name="Group"/>
          <p:cNvSpPr/>
          <p:nvPr/>
        </p:nvSpPr>
        <p:spPr>
          <a:xfrm>
            <a:off x="221994" y="4113943"/>
            <a:ext cx="203792" cy="203792"/>
          </a:xfrm>
          <a:prstGeom prst="ellipse">
            <a:avLst/>
          </a:prstGeom>
          <a:solidFill>
            <a:srgbClr val="2F697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273" name="Group"/>
          <p:cNvSpPr/>
          <p:nvPr/>
        </p:nvSpPr>
        <p:spPr>
          <a:xfrm>
            <a:off x="221994" y="4435800"/>
            <a:ext cx="203792" cy="203792"/>
          </a:xfrm>
          <a:prstGeom prst="ellipse">
            <a:avLst/>
          </a:prstGeom>
          <a:solidFill>
            <a:srgbClr val="2F697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274" name="Group"/>
          <p:cNvSpPr/>
          <p:nvPr/>
        </p:nvSpPr>
        <p:spPr>
          <a:xfrm>
            <a:off x="221994" y="4706957"/>
            <a:ext cx="203792" cy="203792"/>
          </a:xfrm>
          <a:prstGeom prst="ellipse">
            <a:avLst/>
          </a:prstGeom>
          <a:solidFill>
            <a:srgbClr val="2F697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275" name="Group"/>
          <p:cNvSpPr/>
          <p:nvPr/>
        </p:nvSpPr>
        <p:spPr>
          <a:xfrm>
            <a:off x="221994" y="5143116"/>
            <a:ext cx="203792" cy="203792"/>
          </a:xfrm>
          <a:prstGeom prst="ellipse">
            <a:avLst/>
          </a:prstGeom>
          <a:solidFill>
            <a:srgbClr val="2F697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276" name="Group"/>
          <p:cNvSpPr/>
          <p:nvPr/>
        </p:nvSpPr>
        <p:spPr>
          <a:xfrm>
            <a:off x="221994" y="5557711"/>
            <a:ext cx="203792" cy="203792"/>
          </a:xfrm>
          <a:prstGeom prst="ellipse">
            <a:avLst/>
          </a:prstGeom>
          <a:solidFill>
            <a:srgbClr val="2F697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277" name="Group"/>
          <p:cNvSpPr/>
          <p:nvPr/>
        </p:nvSpPr>
        <p:spPr>
          <a:xfrm>
            <a:off x="221994" y="5882088"/>
            <a:ext cx="203792" cy="203792"/>
          </a:xfrm>
          <a:prstGeom prst="ellipse">
            <a:avLst/>
          </a:prstGeom>
          <a:solidFill>
            <a:srgbClr val="2F697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1100">
                <a:solidFill>
                  <a:srgbClr val="FFFFFF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278" name="Triangle"/>
          <p:cNvSpPr/>
          <p:nvPr/>
        </p:nvSpPr>
        <p:spPr>
          <a:xfrm rot="17718972" flipH="1">
            <a:off x="4216691" y="2446022"/>
            <a:ext cx="85301" cy="147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96B7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279" name="Triangle"/>
          <p:cNvSpPr/>
          <p:nvPr/>
        </p:nvSpPr>
        <p:spPr>
          <a:xfrm rot="13459501" flipH="1">
            <a:off x="4242091" y="3233489"/>
            <a:ext cx="85301" cy="147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96B7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280" name="Triangle"/>
          <p:cNvSpPr/>
          <p:nvPr/>
        </p:nvSpPr>
        <p:spPr>
          <a:xfrm rot="16198420" flipH="1">
            <a:off x="4375586" y="3988261"/>
            <a:ext cx="85301" cy="147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96B72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1" name="Plain text.…"/>
              <p:cNvSpPr txBox="1"/>
              <p:nvPr/>
            </p:nvSpPr>
            <p:spPr>
              <a:xfrm>
                <a:off x="12094600" y="2078447"/>
                <a:ext cx="1588212" cy="82082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0" tIns="0" rIns="0" bIns="0"/>
              <a:lstStyle/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Plain text.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End a line with two spaces to start a new paragraph.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Also end with a backslash</a:t>
                </a:r>
                <a:br>
                  <a:rPr dirty="0"/>
                </a:br>
                <a:r>
                  <a:rPr dirty="0"/>
                  <a:t>to make a new line.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i="1" dirty="0"/>
                  <a:t>italics</a:t>
                </a:r>
                <a:r>
                  <a:rPr dirty="0"/>
                  <a:t> and </a:t>
                </a:r>
                <a:r>
                  <a:rPr dirty="0">
                    <a:latin typeface="Source Sans Pro Bold"/>
                    <a:ea typeface="Source Sans Pro Bold"/>
                    <a:cs typeface="Source Sans Pro Bold"/>
                    <a:sym typeface="Source Sans Pro Bold"/>
                  </a:rPr>
                  <a:t>bold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superscript</a:t>
                </a:r>
                <a:r>
                  <a:rPr baseline="31999" dirty="0"/>
                  <a:t>2</a:t>
                </a:r>
                <a:r>
                  <a:rPr dirty="0"/>
                  <a:t>/subscript</a:t>
                </a:r>
                <a:r>
                  <a:rPr baseline="-5999" dirty="0"/>
                  <a:t>2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 strike="sngStrike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strikethrough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escaped: * _ \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 err="1"/>
                  <a:t>endash</a:t>
                </a:r>
                <a:r>
                  <a:rPr dirty="0"/>
                  <a:t>: –, </a:t>
                </a:r>
                <a:r>
                  <a:rPr dirty="0" err="1"/>
                  <a:t>emdash</a:t>
                </a:r>
                <a:r>
                  <a:rPr dirty="0"/>
                  <a:t>: —</a:t>
                </a:r>
                <a:endParaRPr lang="en-US" dirty="0"/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 sz="400" dirty="0"/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defRPr sz="1800" b="1">
                    <a:solidFill>
                      <a:srgbClr val="000000"/>
                    </a:solidFill>
                    <a:latin typeface="SourceSansPro-SemiBold"/>
                    <a:ea typeface="SourceSansPro-SemiBold"/>
                    <a:cs typeface="SourceSansPro-SemiBold"/>
                    <a:sym typeface="SourceSansPro-SemiBold"/>
                  </a:defRPr>
                </a:pPr>
                <a:r>
                  <a:rPr dirty="0"/>
                  <a:t>Header 1</a:t>
                </a:r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defRPr sz="1600" b="1">
                    <a:solidFill>
                      <a:srgbClr val="000000"/>
                    </a:solidFill>
                    <a:latin typeface="SourceSansPro-SemiBold"/>
                    <a:ea typeface="SourceSansPro-SemiBold"/>
                    <a:cs typeface="SourceSansPro-SemiBold"/>
                    <a:sym typeface="SourceSansPro-SemiBold"/>
                  </a:defRPr>
                </a:pPr>
                <a:r>
                  <a:rPr dirty="0"/>
                  <a:t>Header 2</a:t>
                </a:r>
              </a:p>
              <a:p>
                <a:pPr>
                  <a:lnSpc>
                    <a:spcPct val="80000"/>
                  </a:lnSpc>
                  <a:spcBef>
                    <a:spcPts val="0"/>
                  </a:spcBef>
                  <a:defRPr sz="900" b="1">
                    <a:solidFill>
                      <a:srgbClr val="000000"/>
                    </a:solidFill>
                    <a:latin typeface="SourceSansPro-SemiBold"/>
                    <a:ea typeface="SourceSansPro-SemiBold"/>
                    <a:cs typeface="SourceSansPro-SemiBold"/>
                    <a:sym typeface="SourceSansPro-SemiBold"/>
                  </a:defRPr>
                </a:pPr>
                <a:r>
                  <a:rPr dirty="0"/>
                  <a:t>...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1000" b="1">
                    <a:solidFill>
                      <a:srgbClr val="000000"/>
                    </a:solidFill>
                    <a:latin typeface="SourceSansPro-SemiBold"/>
                    <a:ea typeface="SourceSansPro-SemiBold"/>
                    <a:cs typeface="SourceSansPro-SemiBold"/>
                    <a:sym typeface="SourceSansPro-SemiBold"/>
                  </a:defRPr>
                </a:pPr>
                <a:r>
                  <a:rPr dirty="0"/>
                  <a:t>Header 6</a:t>
                </a:r>
              </a:p>
              <a:p>
                <a:pPr marL="111125" indent="-111125">
                  <a:lnSpc>
                    <a:spcPct val="80000"/>
                  </a:lnSpc>
                  <a:spcBef>
                    <a:spcPts val="0"/>
                  </a:spcBef>
                  <a:buSzPct val="100000"/>
                  <a:buChar char="•"/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unordered list</a:t>
                </a:r>
              </a:p>
              <a:p>
                <a:pPr marL="111125" indent="-111125">
                  <a:lnSpc>
                    <a:spcPct val="80000"/>
                  </a:lnSpc>
                  <a:spcBef>
                    <a:spcPts val="0"/>
                  </a:spcBef>
                  <a:buSzPct val="100000"/>
                  <a:buChar char="•"/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item 2</a:t>
                </a:r>
              </a:p>
              <a:p>
                <a:pPr marL="339725" indent="-111125">
                  <a:lnSpc>
                    <a:spcPct val="80000"/>
                  </a:lnSpc>
                  <a:spcBef>
                    <a:spcPts val="0"/>
                  </a:spcBef>
                  <a:buSzPct val="100000"/>
                  <a:buChar char="•"/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item 2a (indent 1 tab)</a:t>
                </a:r>
              </a:p>
              <a:p>
                <a:pPr marL="339725" indent="-111125">
                  <a:lnSpc>
                    <a:spcPct val="80000"/>
                  </a:lnSpc>
                  <a:spcBef>
                    <a:spcPts val="400"/>
                  </a:spcBef>
                  <a:buSzPct val="100000"/>
                  <a:buChar char="•"/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item 2b</a:t>
                </a:r>
              </a:p>
              <a:p>
                <a:pPr marL="158750" indent="-158750">
                  <a:lnSpc>
                    <a:spcPct val="80000"/>
                  </a:lnSpc>
                  <a:spcBef>
                    <a:spcPts val="0"/>
                  </a:spcBef>
                  <a:buSzPct val="100000"/>
                  <a:buAutoNum type="arabicPeriod"/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ordered list</a:t>
                </a:r>
              </a:p>
              <a:p>
                <a:pPr marL="158750" indent="-158750">
                  <a:lnSpc>
                    <a:spcPct val="80000"/>
                  </a:lnSpc>
                  <a:spcBef>
                    <a:spcPts val="0"/>
                  </a:spcBef>
                  <a:buSzPct val="100000"/>
                  <a:buAutoNum type="arabicPeriod"/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item 2</a:t>
                </a:r>
              </a:p>
              <a:p>
                <a:pPr marL="339725" indent="-111125">
                  <a:lnSpc>
                    <a:spcPct val="80000"/>
                  </a:lnSpc>
                  <a:spcBef>
                    <a:spcPts val="0"/>
                  </a:spcBef>
                  <a:buSzPct val="100000"/>
                  <a:buChar char="•"/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item 2a (indent 1 tab)</a:t>
                </a:r>
                <a:endParaRPr lang="en-US" dirty="0"/>
              </a:p>
              <a:p>
                <a:pPr marL="339725" indent="-111125">
                  <a:lnSpc>
                    <a:spcPct val="80000"/>
                  </a:lnSpc>
                  <a:spcBef>
                    <a:spcPts val="600"/>
                  </a:spcBef>
                  <a:buSzPct val="100000"/>
                  <a:buChar char="•"/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lang="en-US" dirty="0"/>
                  <a:t>item 2b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>
                    <a:solidFill>
                      <a:srgbClr val="3579B7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http://</a:t>
                </a:r>
                <a:r>
                  <a:rPr dirty="0" err="1"/>
                  <a:t>www.rstudio.com</a:t>
                </a:r>
                <a:r>
                  <a:rPr dirty="0"/>
                  <a:t>/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>
                    <a:solidFill>
                      <a:srgbClr val="3579B7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This is a link.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>
                    <a:solidFill>
                      <a:srgbClr val="3579B7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This is another link.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 dirty="0"/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 dirty="0"/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 lang="en-US" dirty="0"/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 sz="200" dirty="0"/>
              </a:p>
              <a:p>
                <a:pPr>
                  <a:lnSpc>
                    <a:spcPct val="80000"/>
                  </a:lnSpc>
                  <a:spcBef>
                    <a:spcPts val="7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Caption.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>
                    <a:solidFill>
                      <a:srgbClr val="000000"/>
                    </a:solidFill>
                    <a:latin typeface="Source Code Pro"/>
                    <a:ea typeface="Source Code Pro"/>
                    <a:cs typeface="Source Code Pro"/>
                    <a:sym typeface="Source Code Pro"/>
                  </a:defRPr>
                </a:pPr>
                <a:r>
                  <a:rPr dirty="0"/>
                  <a:t> verbatim code</a:t>
                </a:r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br>
                  <a:rPr dirty="0"/>
                </a:br>
                <a:r>
                  <a:rPr dirty="0"/>
                  <a:t>   </a:t>
                </a:r>
                <a:r>
                  <a:rPr dirty="0">
                    <a:latin typeface="Source Code Pro"/>
                    <a:ea typeface="Source Code Pro"/>
                    <a:cs typeface="Source Code Pro"/>
                    <a:sym typeface="Source Code Pro"/>
                  </a:rPr>
                  <a:t>multiple lines</a:t>
                </a:r>
                <a:br>
                  <a:rPr dirty="0">
                    <a:latin typeface="Source Code Pro"/>
                    <a:ea typeface="Source Code Pro"/>
                    <a:cs typeface="Source Code Pro"/>
                    <a:sym typeface="Source Code Pro"/>
                  </a:rPr>
                </a:br>
                <a:r>
                  <a:rPr dirty="0">
                    <a:latin typeface="Source Code Pro"/>
                    <a:ea typeface="Source Code Pro"/>
                    <a:cs typeface="Source Code Pro"/>
                    <a:sym typeface="Source Code Pro"/>
                  </a:rPr>
                  <a:t> of verbatim code</a:t>
                </a:r>
                <a:br>
                  <a:rPr dirty="0"/>
                </a:br>
                <a:endParaRPr dirty="0"/>
              </a:p>
              <a:p>
                <a:pPr>
                  <a:lnSpc>
                    <a:spcPct val="80000"/>
                  </a:lnSpc>
                  <a:spcBef>
                    <a:spcPts val="12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      </a:t>
                </a:r>
                <a:r>
                  <a:rPr sz="1000" dirty="0"/>
                  <a:t>block quotes</a:t>
                </a:r>
                <a:endParaRPr lang="en-US" sz="1000" dirty="0"/>
              </a:p>
              <a:p>
                <a:pPr>
                  <a:lnSpc>
                    <a:spcPct val="80000"/>
                  </a:lnSpc>
                  <a:spcBef>
                    <a:spcPts val="12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 sz="100" dirty="0"/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equation: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1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1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sz="1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+1=0</m:t>
                    </m:r>
                  </m:oMath>
                </a14:m>
                <a:endParaRPr dirty="0"/>
              </a:p>
              <a:p>
                <a:pPr>
                  <a:lnSpc>
                    <a:spcPct val="80000"/>
                  </a:lnSpc>
                  <a:spcBef>
                    <a:spcPts val="4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equation block: </a:t>
                </a:r>
              </a:p>
              <a:p>
                <a:pPr algn="ctr">
                  <a:lnSpc>
                    <a:spcPct val="80000"/>
                  </a:lnSpc>
                  <a:spcBef>
                    <a:spcPts val="6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sz="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sz="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sz="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dirty="0"/>
              </a:p>
              <a:p>
                <a:pPr>
                  <a:lnSpc>
                    <a:spcPct val="80000"/>
                  </a:lnSpc>
                  <a:spcBef>
                    <a:spcPts val="6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horizontal rule:</a:t>
                </a:r>
                <a:br>
                  <a:rPr dirty="0"/>
                </a:br>
                <a:endParaRPr dirty="0"/>
              </a:p>
              <a:p>
                <a:pPr>
                  <a:lnSpc>
                    <a:spcPct val="80000"/>
                  </a:lnSpc>
                  <a:spcBef>
                    <a:spcPts val="7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br>
                  <a:rPr dirty="0"/>
                </a:br>
                <a:endParaRPr dirty="0">
                  <a:latin typeface="Source Sans Pro Bold"/>
                  <a:ea typeface="Source Sans Pro Bold"/>
                  <a:cs typeface="Source Sans Pro Bold"/>
                  <a:sym typeface="Source Sans Pro Bold"/>
                </a:endParaRPr>
              </a:p>
              <a:p>
                <a:pPr>
                  <a:lnSpc>
                    <a:spcPct val="80000"/>
                  </a:lnSpc>
                  <a:spcBef>
                    <a:spcPts val="9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br>
                  <a:rPr dirty="0">
                    <a:latin typeface="Source Sans Pro Bold"/>
                    <a:ea typeface="Source Sans Pro Bold"/>
                    <a:cs typeface="Source Sans Pro Bold"/>
                    <a:sym typeface="Source Sans Pro Bold"/>
                  </a:rPr>
                </a:br>
                <a:br>
                  <a:rPr dirty="0">
                    <a:latin typeface="Source Sans Pro Bold"/>
                    <a:ea typeface="Source Sans Pro Bold"/>
                    <a:cs typeface="Source Sans Pro Bold"/>
                    <a:sym typeface="Source Sans Pro Bold"/>
                  </a:rPr>
                </a:br>
                <a:endParaRPr dirty="0">
                  <a:latin typeface="Source Sans Pro Bold"/>
                  <a:ea typeface="Source Sans Pro Bold"/>
                  <a:cs typeface="Source Sans Pro Bold"/>
                  <a:sym typeface="Source Sans Pro Bold"/>
                </a:endParaRPr>
              </a:p>
              <a:p>
                <a:pPr>
                  <a:lnSpc>
                    <a:spcPct val="80000"/>
                  </a:lnSpc>
                  <a:spcBef>
                    <a:spcPts val="10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br>
                  <a:rPr dirty="0"/>
                </a:br>
                <a:br>
                  <a:rPr dirty="0"/>
                </a:br>
                <a:r>
                  <a:rPr sz="1200" b="1" dirty="0">
                    <a:latin typeface="SourceSansPro-SemiBold"/>
                    <a:ea typeface="SourceSansPro-SemiBold"/>
                    <a:cs typeface="SourceSansPro-SemiBold"/>
                    <a:sym typeface="SourceSansPro-SemiBold"/>
                  </a:rPr>
                  <a:t>Results</a:t>
                </a:r>
              </a:p>
              <a:p>
                <a:pPr>
                  <a:lnSpc>
                    <a:spcPct val="80000"/>
                  </a:lnSpc>
                  <a:spcBef>
                    <a:spcPts val="8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    </a:t>
                </a:r>
                <a:r>
                  <a:rPr dirty="0">
                    <a:solidFill>
                      <a:srgbClr val="555555"/>
                    </a:solidFill>
                  </a:rPr>
                  <a:t>Plots</a:t>
                </a:r>
                <a:r>
                  <a:rPr dirty="0"/>
                  <a:t>       </a:t>
                </a:r>
                <a:r>
                  <a:rPr dirty="0">
                    <a:solidFill>
                      <a:srgbClr val="3579B7"/>
                    </a:solidFill>
                  </a:rPr>
                  <a:t>Tables</a:t>
                </a:r>
              </a:p>
              <a:p>
                <a:pPr>
                  <a:lnSpc>
                    <a:spcPct val="80000"/>
                  </a:lnSpc>
                  <a:spcBef>
                    <a:spcPts val="900"/>
                  </a:spcBef>
                  <a:defRPr sz="9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r>
                  <a:rPr dirty="0"/>
                  <a:t>  text</a:t>
                </a:r>
              </a:p>
            </p:txBody>
          </p:sp>
        </mc:Choice>
        <mc:Fallback>
          <p:sp>
            <p:nvSpPr>
              <p:cNvPr id="281" name="Plain text.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4600" y="2078447"/>
                <a:ext cx="1588212" cy="8208267"/>
              </a:xfrm>
              <a:prstGeom prst="rect">
                <a:avLst/>
              </a:prstGeom>
              <a:blipFill>
                <a:blip r:embed="rId27"/>
                <a:stretch>
                  <a:fillRect l="-8730" t="-77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" name="Line"/>
          <p:cNvSpPr/>
          <p:nvPr/>
        </p:nvSpPr>
        <p:spPr>
          <a:xfrm>
            <a:off x="10530285" y="1102908"/>
            <a:ext cx="1477328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283" name="Rectangle"/>
          <p:cNvSpPr/>
          <p:nvPr/>
        </p:nvSpPr>
        <p:spPr>
          <a:xfrm>
            <a:off x="12003970" y="8541837"/>
            <a:ext cx="1701018" cy="716829"/>
          </a:xfrm>
          <a:prstGeom prst="rect">
            <a:avLst/>
          </a:prstGeom>
          <a:solidFill>
            <a:srgbClr val="FFFFFF"/>
          </a:solidFill>
          <a:ln w="3175">
            <a:solidFill>
              <a:srgbClr val="A6AAA9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graphicFrame>
        <p:nvGraphicFramePr>
          <p:cNvPr id="284" name="Table"/>
          <p:cNvGraphicFramePr/>
          <p:nvPr/>
        </p:nvGraphicFramePr>
        <p:xfrm>
          <a:off x="12041610" y="8566206"/>
          <a:ext cx="1651135" cy="69436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53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4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5478">
                <a:tc>
                  <a:txBody>
                    <a:bodyPr/>
                    <a:lstStyle/>
                    <a:p>
                      <a:pPr algn="l" defTabSz="914400"/>
                      <a:r>
                        <a:rPr sz="800">
                          <a:solidFill>
                            <a:srgbClr val="53585F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Right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800">
                          <a:solidFill>
                            <a:srgbClr val="53585F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Left
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800">
                          <a:solidFill>
                            <a:srgbClr val="53585F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Default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800">
                          <a:solidFill>
                            <a:srgbClr val="53585F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Center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1270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085">
                <a:tc>
                  <a:txBody>
                    <a:bodyPr/>
                    <a:lstStyle/>
                    <a:p>
                      <a:pPr algn="r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Source Sans Pro Regular"/>
                        </a:rPr>
                        <a:t>12</a:t>
                      </a:r>
                    </a:p>
                  </a:txBody>
                  <a:tcPr marL="0" marR="0" marT="0" marB="0" anchor="ctr" horzOverflow="overflow">
                    <a:lnT w="1270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Source Sans Pro Regular"/>
                        </a:rPr>
                        <a:t>12</a:t>
                      </a:r>
                    </a:p>
                  </a:txBody>
                  <a:tcPr marL="0" marR="0" marT="0" marB="0" anchor="ctr" horzOverflow="overflow">
                    <a:lnT w="1270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Source Sans Pro Regular"/>
                        </a:rPr>
                        <a:t>12</a:t>
                      </a:r>
                    </a:p>
                  </a:txBody>
                  <a:tcPr marL="0" marR="0" marT="0" marB="0" anchor="ctr" horzOverflow="overflow">
                    <a:lnT w="1270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Source Sans Pro Regular"/>
                        </a:rPr>
                        <a:t>12</a:t>
                      </a:r>
                    </a:p>
                  </a:txBody>
                  <a:tcPr marL="0" marR="0" marT="0" marB="0" anchor="ctr" horzOverflow="overflow">
                    <a:lnT w="1270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353">
                <a:tc>
                  <a:txBody>
                    <a:bodyPr/>
                    <a:lstStyle/>
                    <a:p>
                      <a:pPr algn="r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Source Sans Pro Regular"/>
                        </a:rPr>
                        <a:t>123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Source Sans Pro Regular"/>
                        </a:rPr>
                        <a:t>123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Source Sans Pro Regular"/>
                        </a:rPr>
                        <a:t>123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olidFill>
                            <a:srgbClr val="53585F"/>
                          </a:solidFill>
                          <a:sym typeface="Source Sans Pro Regular"/>
                        </a:rPr>
                        <a:t>123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lnB w="6350">
                      <a:solidFill>
                        <a:srgbClr val="A6AAA9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085">
                <a:tc>
                  <a:txBody>
                    <a:bodyPr/>
                    <a:lstStyle/>
                    <a:p>
                      <a:pPr algn="r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Source Sans Pro Regular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Source Sans Pro Regular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ct val="80000"/>
                        </a:lnSpc>
                      </a:pPr>
                      <a:r>
                        <a:rPr sz="800">
                          <a:solidFill>
                            <a:srgbClr val="53585F"/>
                          </a:solidFill>
                          <a:sym typeface="Source Sans Pro Regular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80000"/>
                        </a:lnSpc>
                      </a:pPr>
                      <a:r>
                        <a:rPr sz="800" dirty="0">
                          <a:solidFill>
                            <a:srgbClr val="53585F"/>
                          </a:solidFill>
                          <a:sym typeface="Source Sans Pro Regular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T w="6350">
                      <a:solidFill>
                        <a:srgbClr val="A6AAA9"/>
                      </a:solidFill>
                      <a:miter lim="400000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roup"/>
          <p:cNvGrpSpPr/>
          <p:nvPr/>
        </p:nvGrpSpPr>
        <p:grpSpPr>
          <a:xfrm>
            <a:off x="8383487" y="-1013161"/>
            <a:ext cx="6157893" cy="3553962"/>
            <a:chOff x="0" y="51032"/>
            <a:chExt cx="6157891" cy="3553961"/>
          </a:xfrm>
        </p:grpSpPr>
        <p:grpSp>
          <p:nvGrpSpPr>
            <p:cNvPr id="301" name="Group"/>
            <p:cNvGrpSpPr/>
            <p:nvPr/>
          </p:nvGrpSpPr>
          <p:grpSpPr>
            <a:xfrm>
              <a:off x="23293" y="51032"/>
              <a:ext cx="6134599" cy="2980091"/>
              <a:chOff x="0" y="51032"/>
              <a:chExt cx="6134598" cy="2980090"/>
            </a:xfrm>
          </p:grpSpPr>
          <p:sp>
            <p:nvSpPr>
              <p:cNvPr id="286" name="Triangle"/>
              <p:cNvSpPr/>
              <p:nvPr/>
            </p:nvSpPr>
            <p:spPr>
              <a:xfrm rot="1800000">
                <a:off x="1177377" y="304285"/>
                <a:ext cx="1319509" cy="1143860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287" name="Circle"/>
              <p:cNvSpPr/>
              <p:nvPr/>
            </p:nvSpPr>
            <p:spPr>
              <a:xfrm flipH="1">
                <a:off x="1550782" y="838357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288" name="Circle"/>
              <p:cNvSpPr/>
              <p:nvPr/>
            </p:nvSpPr>
            <p:spPr>
              <a:xfrm flipH="1">
                <a:off x="0" y="819778"/>
                <a:ext cx="422089" cy="422090"/>
              </a:xfrm>
              <a:prstGeom prst="ellipse">
                <a:avLst/>
              </a:prstGeom>
              <a:solidFill>
                <a:srgbClr val="D0E0E3">
                  <a:alpha val="50458"/>
                </a:srgbClr>
              </a:solidFill>
              <a:ln w="6350" cap="flat">
                <a:solidFill>
                  <a:srgbClr val="D0E0E3">
                    <a:alpha val="50458"/>
                  </a:srgbClr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289" name="Triangle"/>
              <p:cNvSpPr/>
              <p:nvPr/>
            </p:nvSpPr>
            <p:spPr>
              <a:xfrm rot="19800000">
                <a:off x="2896973" y="973389"/>
                <a:ext cx="1319509" cy="1143860"/>
              </a:xfrm>
              <a:prstGeom prst="triangl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290" name="Triangle"/>
              <p:cNvSpPr/>
              <p:nvPr/>
            </p:nvSpPr>
            <p:spPr>
              <a:xfrm rot="1800000">
                <a:off x="3470359" y="1634009"/>
                <a:ext cx="1319509" cy="1143861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291" name="Circle"/>
              <p:cNvSpPr/>
              <p:nvPr/>
            </p:nvSpPr>
            <p:spPr>
              <a:xfrm flipH="1">
                <a:off x="3461021" y="1507461"/>
                <a:ext cx="422090" cy="422090"/>
              </a:xfrm>
              <a:prstGeom prst="ellips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292" name="Circle"/>
              <p:cNvSpPr/>
              <p:nvPr/>
            </p:nvSpPr>
            <p:spPr>
              <a:xfrm flipH="1">
                <a:off x="3843763" y="2168082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293" name="Triangle"/>
              <p:cNvSpPr/>
              <p:nvPr/>
            </p:nvSpPr>
            <p:spPr>
              <a:xfrm rot="1800000">
                <a:off x="3470359" y="312963"/>
                <a:ext cx="1319509" cy="1143861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294" name="Circle"/>
              <p:cNvSpPr/>
              <p:nvPr/>
            </p:nvSpPr>
            <p:spPr>
              <a:xfrm flipH="1">
                <a:off x="3843763" y="847036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295" name="Triangle"/>
              <p:cNvSpPr/>
              <p:nvPr/>
            </p:nvSpPr>
            <p:spPr>
              <a:xfrm rot="19800000">
                <a:off x="4044130" y="318647"/>
                <a:ext cx="1319509" cy="1143861"/>
              </a:xfrm>
              <a:prstGeom prst="triangl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296" name="Circle"/>
              <p:cNvSpPr/>
              <p:nvPr/>
            </p:nvSpPr>
            <p:spPr>
              <a:xfrm flipH="1">
                <a:off x="4608178" y="852720"/>
                <a:ext cx="422090" cy="422090"/>
              </a:xfrm>
              <a:prstGeom prst="ellips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297" name="Triangle"/>
              <p:cNvSpPr/>
              <p:nvPr/>
            </p:nvSpPr>
            <p:spPr>
              <a:xfrm rot="1800000">
                <a:off x="4617515" y="979268"/>
                <a:ext cx="1319509" cy="1143861"/>
              </a:xfrm>
              <a:prstGeom prst="triangl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298" name="Circle"/>
              <p:cNvSpPr/>
              <p:nvPr/>
            </p:nvSpPr>
            <p:spPr>
              <a:xfrm flipH="1">
                <a:off x="4990919" y="1513341"/>
                <a:ext cx="422090" cy="422090"/>
              </a:xfrm>
              <a:prstGeom prst="ellips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299" name="Triangle"/>
              <p:cNvSpPr/>
              <p:nvPr/>
            </p:nvSpPr>
            <p:spPr>
              <a:xfrm rot="19800000">
                <a:off x="1751148" y="309969"/>
                <a:ext cx="1319510" cy="1143860"/>
              </a:xfrm>
              <a:prstGeom prst="triangle">
                <a:avLst/>
              </a:prstGeom>
              <a:solidFill>
                <a:srgbClr val="D0E0E3"/>
              </a:solidFill>
              <a:ln w="6350" cap="flat">
                <a:solidFill>
                  <a:srgbClr val="D0E0E3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  <p:sp>
            <p:nvSpPr>
              <p:cNvPr id="300" name="Circle"/>
              <p:cNvSpPr/>
              <p:nvPr/>
            </p:nvSpPr>
            <p:spPr>
              <a:xfrm flipH="1">
                <a:off x="2315196" y="844041"/>
                <a:ext cx="422090" cy="422090"/>
              </a:xfrm>
              <a:prstGeom prst="ellipse">
                <a:avLst/>
              </a:prstGeom>
              <a:solidFill>
                <a:srgbClr val="A2C4C9"/>
              </a:solidFill>
              <a:ln w="3175" cap="flat">
                <a:solidFill>
                  <a:srgbClr val="A2C4CA"/>
                </a:solidFill>
                <a:prstDash val="solid"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</p:grpSp>
        <p:sp>
          <p:nvSpPr>
            <p:cNvPr id="302" name="Rectangle"/>
            <p:cNvSpPr/>
            <p:nvPr/>
          </p:nvSpPr>
          <p:spPr>
            <a:xfrm>
              <a:off x="0" y="1038072"/>
              <a:ext cx="5593304" cy="256692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20382">
                  <a:srgbClr val="FFFFFF">
                    <a:alpha val="45796"/>
                  </a:srgbClr>
                </a:gs>
                <a:gs pos="35803">
                  <a:srgbClr val="FFFFFF">
                    <a:alpha val="72898"/>
                  </a:srgbClr>
                </a:gs>
                <a:gs pos="55434">
                  <a:srgbClr val="FFFFFF"/>
                </a:gs>
              </a:gsLst>
              <a:path path="shape">
                <a:fillToRect l="52462" t="-2372" r="47537" b="102372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Source Sans Pro Regular"/>
                </a:defRPr>
              </a:pPr>
              <a:endParaRPr/>
            </a:p>
          </p:txBody>
        </p:sp>
      </p:grpSp>
      <p:sp>
        <p:nvSpPr>
          <p:cNvPr id="304" name="Rectangle"/>
          <p:cNvSpPr/>
          <p:nvPr/>
        </p:nvSpPr>
        <p:spPr>
          <a:xfrm>
            <a:off x="228600" y="2540000"/>
            <a:ext cx="3293572" cy="2578897"/>
          </a:xfrm>
          <a:prstGeom prst="rect">
            <a:avLst/>
          </a:prstGeom>
          <a:solidFill>
            <a:srgbClr val="F7FBFE"/>
          </a:solidFill>
          <a:ln w="25400">
            <a:solidFill>
              <a:srgbClr val="CDE7F6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graphicFrame>
        <p:nvGraphicFramePr>
          <p:cNvPr id="305" name="Table"/>
          <p:cNvGraphicFramePr/>
          <p:nvPr/>
        </p:nvGraphicFramePr>
        <p:xfrm>
          <a:off x="224635" y="2590937"/>
          <a:ext cx="3286161" cy="2477020"/>
        </p:xfrm>
        <a:graphic>
          <a:graphicData uri="http://schemas.openxmlformats.org/drawingml/2006/table">
            <a:tbl>
              <a:tblPr firstRow="1">
                <a:tableStyleId>{C7B018BB-80A7-4F77-B60F-C8B233D01FF8}</a:tableStyleId>
              </a:tblPr>
              <a:tblGrid>
                <a:gridCol w="1585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0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6930">
                <a:tc>
                  <a:txBody>
                    <a:bodyPr/>
                    <a:lstStyle/>
                    <a:p>
                      <a:pPr indent="50800"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157F8E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OUTPUT FORMAT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157F8E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CREATES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html_document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1000">
                          <a:sym typeface="Source Sans Pro Regular"/>
                        </a:rPr>
                        <a:t>.html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pdf_document*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1000">
                          <a:sym typeface="Source Sans Pro Regular"/>
                        </a:rPr>
                        <a:t>.pdf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word_document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1000">
                          <a:sym typeface="Source Sans Pro Regular"/>
                        </a:rPr>
                        <a:t>Microsoft Word (.docx)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powerpoint_presentation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1000">
                          <a:sym typeface="Source Sans Pro Regular"/>
                        </a:rPr>
                        <a:t>Microsoft Powerpoint (.pptx)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odt_document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1000">
                          <a:sym typeface="Source Sans Pro Regular"/>
                        </a:rPr>
                        <a:t>OpenDocument Text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rtf_document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1000">
                          <a:sym typeface="Source Sans Pro Regular"/>
                        </a:rPr>
                        <a:t>Rich Text Format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md_document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1000">
                          <a:sym typeface="Source Sans Pro Regular"/>
                        </a:rPr>
                        <a:t>Markdown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github_document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1000">
                          <a:sym typeface="Source Sans Pro Regular"/>
                        </a:rPr>
                        <a:t>Markdown for Github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ioslides_presentation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1000">
                          <a:sym typeface="Source Sans Pro Regular"/>
                        </a:rPr>
                        <a:t>ioslides HTML slides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slidy_presentation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1000">
                          <a:sym typeface="Source Sans Pro Regular"/>
                        </a:rPr>
                        <a:t>Slidy HTML slides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6930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beamer_presentation*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8100" algn="l" defTabSz="914400"/>
                      <a:r>
                        <a:rPr sz="1000">
                          <a:sym typeface="Source Sans Pro Regular"/>
                        </a:rPr>
                        <a:t>Beamer slides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6930">
                <a:tc gridSpan="2">
                  <a:txBody>
                    <a:bodyPr/>
                    <a:lstStyle/>
                    <a:p>
                      <a:pPr indent="50800" algn="l" defTabSz="914400">
                        <a:def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defRPr>
                      </a:pPr>
                      <a:r>
                        <a:t>* </a:t>
                      </a:r>
                      <a:r>
                        <a:rPr b="0">
                          <a:latin typeface="+mn-lt"/>
                          <a:ea typeface="+mn-ea"/>
                          <a:cs typeface="+mn-cs"/>
                          <a:sym typeface="Source Sans Pro Regular"/>
                        </a:rPr>
                        <a:t>Requires LaTeX, use</a:t>
                      </a:r>
                      <a:r>
                        <a:t> tinytex::install_tinytex()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6930">
                <a:tc gridSpan="2">
                  <a:txBody>
                    <a:bodyPr/>
                    <a:lstStyle/>
                    <a:p>
                      <a:pPr indent="50800" algn="l" defTabSz="914400">
                        <a:defRPr sz="1000">
                          <a:sym typeface="Source Sans Pro Regular"/>
                        </a:defRPr>
                      </a:pPr>
                      <a:r>
                        <a:t>Also see </a:t>
                      </a:r>
                      <a:r>
                        <a:rPr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flexdashboard</a:t>
                      </a:r>
                      <a:r>
                        <a:t>, </a:t>
                      </a:r>
                      <a:r>
                        <a:rPr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bookdown</a:t>
                      </a:r>
                      <a:r>
                        <a:t>, </a:t>
                      </a:r>
                      <a:r>
                        <a:rPr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distill</a:t>
                      </a:r>
                      <a:r>
                        <a:t>, and </a:t>
                      </a:r>
                      <a:r>
                        <a:rPr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blogdown</a:t>
                      </a:r>
                      <a:r>
                        <a:t>.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06" name="Set Output Formats and their Options in YAML"/>
          <p:cNvSpPr txBox="1"/>
          <p:nvPr/>
        </p:nvSpPr>
        <p:spPr>
          <a:xfrm>
            <a:off x="308088" y="704329"/>
            <a:ext cx="606393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>
                <a:solidFill>
                  <a:srgbClr val="2F6971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Set Output Formats and their Options in YAML</a:t>
            </a:r>
          </a:p>
        </p:txBody>
      </p:sp>
      <p:sp>
        <p:nvSpPr>
          <p:cNvPr id="307" name="More Header Options"/>
          <p:cNvSpPr txBox="1"/>
          <p:nvPr/>
        </p:nvSpPr>
        <p:spPr>
          <a:xfrm>
            <a:off x="293595" y="5203291"/>
            <a:ext cx="281686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>
                <a:solidFill>
                  <a:srgbClr val="2F6971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More Header Options</a:t>
            </a:r>
          </a:p>
        </p:txBody>
      </p:sp>
      <p:sp>
        <p:nvSpPr>
          <p:cNvPr id="308" name="Line"/>
          <p:cNvSpPr/>
          <p:nvPr/>
        </p:nvSpPr>
        <p:spPr>
          <a:xfrm>
            <a:off x="325320" y="729958"/>
            <a:ext cx="9921179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309" name="When you render a  document, rmarkdown:…"/>
          <p:cNvSpPr txBox="1"/>
          <p:nvPr/>
        </p:nvSpPr>
        <p:spPr>
          <a:xfrm>
            <a:off x="10522836" y="1159421"/>
            <a:ext cx="3054155" cy="1493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4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When you render a </a:t>
            </a:r>
            <a:br/>
            <a:r>
              <a:t>document, rmarkdown:</a:t>
            </a:r>
          </a:p>
          <a:p>
            <a:pPr marL="144378" indent="-144378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100000"/>
              <a:buAutoNum type="arabicPeriod"/>
              <a:defRPr sz="1100" spc="-22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Runs the code and embeds </a:t>
            </a:r>
            <a:br/>
            <a:r>
              <a:t>results and text into an .md </a:t>
            </a:r>
            <a:br/>
            <a:r>
              <a:t>file with knitr. </a:t>
            </a:r>
          </a:p>
          <a:p>
            <a:pPr marL="144378" indent="-144378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100000"/>
              <a:buAutoNum type="arabicPeriod"/>
              <a:defRPr sz="1100" spc="-22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Converts the .md file into the output format with Pandoc.</a:t>
            </a:r>
          </a:p>
        </p:txBody>
      </p:sp>
      <p:sp>
        <p:nvSpPr>
          <p:cNvPr id="310" name="Line"/>
          <p:cNvSpPr/>
          <p:nvPr/>
        </p:nvSpPr>
        <p:spPr>
          <a:xfrm>
            <a:off x="2354308" y="10337513"/>
            <a:ext cx="11321194" cy="1"/>
          </a:xfrm>
          <a:prstGeom prst="line">
            <a:avLst/>
          </a:prstGeom>
          <a:ln w="12700">
            <a:solidFill>
              <a:srgbClr val="E4E4E3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graphicFrame>
        <p:nvGraphicFramePr>
          <p:cNvPr id="311" name="Table"/>
          <p:cNvGraphicFramePr/>
          <p:nvPr/>
        </p:nvGraphicFramePr>
        <p:xfrm>
          <a:off x="3644634" y="1107326"/>
          <a:ext cx="6604954" cy="4088560"/>
        </p:xfrm>
        <a:graphic>
          <a:graphicData uri="http://schemas.openxmlformats.org/drawingml/2006/table">
            <a:tbl>
              <a:tblPr firstRow="1">
                <a:tableStyleId>{C7B018BB-80A7-4F77-B60F-C8B233D01FF8}</a:tableStyleId>
              </a:tblPr>
              <a:tblGrid>
                <a:gridCol w="1440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9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5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6168">
                <a:tc>
                  <a:txBody>
                    <a:bodyPr/>
                    <a:lstStyle/>
                    <a:p>
                      <a:pPr indent="50800"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157F8E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IMPORTANT OPTIONS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157F8E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DESCRIPTION</a:t>
                      </a:r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 b="0">
                          <a:solidFill>
                            <a:srgbClr val="157F8E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 b="0">
                          <a:solidFill>
                            <a:srgbClr val="157F8E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 b="0">
                          <a:solidFill>
                            <a:srgbClr val="157F8E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000" b="0">
                          <a:solidFill>
                            <a:srgbClr val="157F8E"/>
                          </a:solidFill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defRPr>
                      </a:pPr>
                      <a:endParaRPr/>
                    </a:p>
                  </a:txBody>
                  <a:tcPr marL="0" marR="0" marT="0" marB="0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anchor_sections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ym typeface="Source Sans Pro Regular"/>
                        </a:rPr>
                        <a:t>Show section anchors on mouse hover (TRUE or FALSE)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citation_package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ym typeface="Source Sans Pro Regular"/>
                        </a:rPr>
                        <a:t>The LaTeX package to process citations ("default", "natbib", "biblatex")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code_download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ym typeface="Source Sans Pro Regular"/>
                        </a:rPr>
                        <a:t>Give readers an option to download the .Rmd source code (TRUE or FALSE)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code_folding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ym typeface="Source Sans Pro Regular"/>
                        </a:rPr>
                        <a:t>Let readers to toggle the display of R code ("none", "hide", or "show")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css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ym typeface="Source Sans Pro Regular"/>
                        </a:rPr>
                        <a:t>CSS or SCSS file to use to style document (e.g. "style.css")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dev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ym typeface="Source Sans Pro Regular"/>
                        </a:rPr>
                        <a:t>Graphics device to use for figure output (e.g. "png", "pdf")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df_print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ym typeface="Source Sans Pro Regular"/>
                        </a:rPr>
                        <a:t>Method for printing data frames ("default", "kable", "tibble", "paged")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fig_caption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ym typeface="Source Sans Pro Regular"/>
                        </a:rPr>
                        <a:t>Should figures be rendered with captions (TRUE or FALSE)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highlight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ym typeface="Source Sans Pro Regular"/>
                        </a:rPr>
                        <a:t>Syntax highlighting ("tango", "pygments", "kate", "zenburn", "textmate")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includes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ym typeface="Source Sans Pro Regular"/>
                        </a:rPr>
                        <a:t>File of content to place in doc ("in_header", "before_body", "after_body")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keep_md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ym typeface="Source Sans Pro Regular"/>
                        </a:rPr>
                        <a:t>Keep the Markdown .md file generated by knitting (TRUE or FALSE)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keep_tex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ym typeface="Source Sans Pro Regular"/>
                        </a:rPr>
                        <a:t>Keep the intermediate TEX file used to convert to PDF (TRUE or FALSE)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latex_engine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ym typeface="Source Sans Pro Regular"/>
                        </a:rPr>
                        <a:t>LaTeX engine for producing PDF output ("pdflatex", "xelatex", or "lualatex")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reference_docx/_doc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ym typeface="Source Sans Pro Regular"/>
                        </a:rPr>
                        <a:t>docx/pptx file containing styles to copy in the output (e.g. "file.docx", "file.pptx")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theme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ym typeface="Source Sans Pro Regular"/>
                        </a:rPr>
                        <a:t>Theme options (see Bootswatch and Custom Themes below)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toc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ym typeface="Source Sans Pro Regular"/>
                        </a:rPr>
                        <a:t>Add a table of contents at start of document (TRUE or FALSE)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toc_depth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ym typeface="Source Sans Pro Regular"/>
                        </a:rPr>
                        <a:t>The lowest level of headings to add to table of contents (e.g. 2, 3)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6968">
                <a:tc>
                  <a:txBody>
                    <a:bodyPr/>
                    <a:lstStyle/>
                    <a:p>
                      <a:pPr indent="50800" algn="l" defTabSz="914400"/>
                      <a:r>
                        <a:rPr sz="1000" b="1">
                          <a:latin typeface="SourceSansPro-SemiBold"/>
                          <a:ea typeface="SourceSansPro-SemiBold"/>
                          <a:cs typeface="SourceSansPro-SemiBold"/>
                          <a:sym typeface="SourceSansPro-SemiBold"/>
                        </a:rPr>
                        <a:t>toc_float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sym typeface="Source Sans Pro Regular"/>
                        </a:rPr>
                        <a:t>Float the table of contents to the left of the main document content (TRUE or FALSE)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000">
                          <a:sym typeface="Source Sans Pro Regular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000">
                          <a:sym typeface="Source Sans Pro Regular"/>
                        </a:defRPr>
                      </a:pPr>
                      <a:endParaRPr/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6968">
                <a:tc gridSpan="6">
                  <a:txBody>
                    <a:bodyPr/>
                    <a:lstStyle/>
                    <a:p>
                      <a:pPr algn="l" defTabSz="914400">
                        <a:defRPr sz="1000">
                          <a:solidFill>
                            <a:srgbClr val="134F5C"/>
                          </a:solidFill>
                          <a:sym typeface="Source Sans Pro Regular"/>
                        </a:defRPr>
                      </a:pPr>
                      <a:r>
                        <a:t>Use </a:t>
                      </a:r>
                      <a:r>
                        <a:rPr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?&lt;output format&gt;</a:t>
                      </a:r>
                      <a:r>
                        <a:t> to see all of a format's options, e.g. </a:t>
                      </a:r>
                      <a:r>
                        <a:rPr>
                          <a:latin typeface="Source Sans Pro Bold"/>
                          <a:ea typeface="Source Sans Pro Bold"/>
                          <a:cs typeface="Source Sans Pro Bold"/>
                          <a:sym typeface="Source Sans Pro Bold"/>
                        </a:rPr>
                        <a:t>?html_document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L>
                    <a:lnR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R>
                    <a:lnT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T>
                    <a:lnB w="6350">
                      <a:solidFill>
                        <a:srgbClr val="7A4AAA">
                          <a:alpha val="0"/>
                        </a:srgbClr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312" name="HTML"/>
          <p:cNvSpPr txBox="1"/>
          <p:nvPr/>
        </p:nvSpPr>
        <p:spPr>
          <a:xfrm rot="16200000">
            <a:off x="9465052" y="971093"/>
            <a:ext cx="440611" cy="274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000">
                <a:solidFill>
                  <a:srgbClr val="167F8E"/>
                </a:solidFill>
              </a:defRPr>
            </a:lvl1pPr>
          </a:lstStyle>
          <a:p>
            <a:pPr defTabSz="914400"/>
            <a:r>
              <a:t>HTML</a:t>
            </a:r>
          </a:p>
        </p:txBody>
      </p:sp>
      <p:sp>
        <p:nvSpPr>
          <p:cNvPr id="313" name="PDF"/>
          <p:cNvSpPr txBox="1"/>
          <p:nvPr/>
        </p:nvSpPr>
        <p:spPr>
          <a:xfrm rot="16200000">
            <a:off x="9678319" y="1019035"/>
            <a:ext cx="344727" cy="274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000">
                <a:solidFill>
                  <a:srgbClr val="167F8E"/>
                </a:solidFill>
              </a:defRPr>
            </a:lvl1pPr>
          </a:lstStyle>
          <a:p>
            <a:pPr defTabSz="914400"/>
            <a:r>
              <a:t>PDF</a:t>
            </a:r>
          </a:p>
        </p:txBody>
      </p:sp>
      <p:sp>
        <p:nvSpPr>
          <p:cNvPr id="314" name="MS Word"/>
          <p:cNvSpPr txBox="1"/>
          <p:nvPr/>
        </p:nvSpPr>
        <p:spPr>
          <a:xfrm rot="16200000">
            <a:off x="9698102" y="886193"/>
            <a:ext cx="610411" cy="274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000">
                <a:solidFill>
                  <a:srgbClr val="167F8E"/>
                </a:solidFill>
              </a:defRPr>
            </a:lvl1pPr>
          </a:lstStyle>
          <a:p>
            <a:pPr defTabSz="914400"/>
            <a:r>
              <a:t>MS Word</a:t>
            </a:r>
          </a:p>
        </p:txBody>
      </p:sp>
      <p:sp>
        <p:nvSpPr>
          <p:cNvPr id="315" name="MS PPT"/>
          <p:cNvSpPr txBox="1"/>
          <p:nvPr/>
        </p:nvSpPr>
        <p:spPr>
          <a:xfrm rot="16200000">
            <a:off x="9901209" y="923976"/>
            <a:ext cx="534846" cy="274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>
            <a:spAutoFit/>
          </a:bodyPr>
          <a:lstStyle>
            <a:lvl1pPr>
              <a:spcBef>
                <a:spcPts val="0"/>
              </a:spcBef>
              <a:defRPr sz="1000">
                <a:solidFill>
                  <a:srgbClr val="167F8E"/>
                </a:solidFill>
              </a:defRPr>
            </a:lvl1pPr>
          </a:lstStyle>
          <a:p>
            <a:pPr defTabSz="914400"/>
            <a:r>
              <a:t>MS PPT</a:t>
            </a:r>
          </a:p>
        </p:txBody>
      </p:sp>
      <p:sp>
        <p:nvSpPr>
          <p:cNvPr id="316" name="RStudio® is a trademark of RStudio, PBC  •  CC BY SA  RStudio  •  info@rstudio.com  •  844-448-1212  •  rstudio.com  •  Learn more at rmarkdown.rstudio.com  •  rmarkdown  2.9.4  •  Updated:  2021-08"/>
          <p:cNvSpPr txBox="1"/>
          <p:nvPr/>
        </p:nvSpPr>
        <p:spPr>
          <a:xfrm>
            <a:off x="2353572" y="10340910"/>
            <a:ext cx="11322666" cy="24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 algn="r">
              <a:lnSpc>
                <a:spcPct val="90000"/>
              </a:lnSpc>
              <a:spcBef>
                <a:spcPts val="0"/>
              </a:spcBef>
              <a:defRPr sz="9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RStudio® is a trademark of RStudio, PBC  •  </a:t>
            </a:r>
            <a:r>
              <a:rPr>
                <a:hlinkClick r:id="rId2"/>
              </a:rPr>
              <a:t>CC BY SA</a:t>
            </a:r>
            <a:r>
              <a:t>  RStudio  •  </a:t>
            </a:r>
            <a:r>
              <a:rPr>
                <a:hlinkClick r:id="rId3"/>
              </a:rPr>
              <a:t>info@rstudio.com</a:t>
            </a:r>
            <a:r>
              <a:t>  •  844-448-1212  •  </a:t>
            </a:r>
            <a:r>
              <a:rPr>
                <a:hlinkClick r:id="rId4"/>
              </a:rPr>
              <a:t>rstudio.com</a:t>
            </a:r>
            <a:r>
              <a:t>  •  Learn more at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  <a:hlinkClick r:id="rId5"/>
              </a:rPr>
              <a:t>rmarkdown.rstudio.com</a:t>
            </a:r>
            <a:r>
              <a:t>  •  rmarkdown  2.9.4  •  Updated:  2021-08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823" y="9978474"/>
            <a:ext cx="1754521" cy="616478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Parameterize your documents to reuse with new inputs (e.g., data, values, etc.)."/>
          <p:cNvSpPr txBox="1"/>
          <p:nvPr/>
        </p:nvSpPr>
        <p:spPr>
          <a:xfrm>
            <a:off x="318995" y="5835132"/>
            <a:ext cx="3112781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spcBef>
                <a:spcPts val="4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lvl1pPr>
          </a:lstStyle>
          <a:p>
            <a:r>
              <a:t>Parameterize your documents to reuse with new inputs (e.g., data, values, etc.).</a:t>
            </a:r>
          </a:p>
        </p:txBody>
      </p:sp>
      <p:sp>
        <p:nvSpPr>
          <p:cNvPr id="319" name="Add parameters in the header as sub-values of params.…"/>
          <p:cNvSpPr txBox="1"/>
          <p:nvPr/>
        </p:nvSpPr>
        <p:spPr>
          <a:xfrm>
            <a:off x="318995" y="6227291"/>
            <a:ext cx="1254805" cy="199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194027" indent="-194027">
              <a:lnSpc>
                <a:spcPct val="80000"/>
              </a:lnSpc>
              <a:spcBef>
                <a:spcPts val="1000"/>
              </a:spcBef>
              <a:buSzPct val="100000"/>
              <a:buAutoNum type="arabicPeriod"/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Add parameters </a:t>
            </a:r>
            <a:r>
              <a:t>in the header as sub-values of params.</a:t>
            </a:r>
          </a:p>
          <a:p>
            <a:pPr marL="194027" indent="-194027">
              <a:lnSpc>
                <a:spcPct val="80000"/>
              </a:lnSpc>
              <a:spcBef>
                <a:spcPts val="1000"/>
              </a:spcBef>
              <a:buSzPct val="100000"/>
              <a:buAutoNum type="arabicPeriod"/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Call parameters</a:t>
            </a:r>
            <a:r>
              <a:t> in code using </a:t>
            </a:r>
            <a:r>
              <a:rPr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params$&lt;name&gt;</a:t>
            </a:r>
            <a:r>
              <a:t>.</a:t>
            </a:r>
            <a:endParaRPr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  <a:p>
            <a:pPr marL="194027" indent="-194027">
              <a:lnSpc>
                <a:spcPct val="80000"/>
              </a:lnSpc>
              <a:spcBef>
                <a:spcPts val="1000"/>
              </a:spcBef>
              <a:buSzPct val="100000"/>
              <a:buAutoNum type="arabicPeriod"/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Set parameters</a:t>
            </a:r>
            <a:r>
              <a:t> with Knit with Parameters or the params argument of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render()</a:t>
            </a:r>
            <a:r>
              <a:t>.</a:t>
            </a:r>
          </a:p>
        </p:txBody>
      </p:sp>
      <p:sp>
        <p:nvSpPr>
          <p:cNvPr id="320" name="Turn your report into an interactive  Shiny document in 4 steps:…"/>
          <p:cNvSpPr txBox="1"/>
          <p:nvPr/>
        </p:nvSpPr>
        <p:spPr>
          <a:xfrm>
            <a:off x="10517341" y="5835132"/>
            <a:ext cx="3111133" cy="1376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4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Turn your report into an interactive </a:t>
            </a:r>
            <a:br/>
            <a:r>
              <a:t>Shiny document in 4 steps:</a:t>
            </a:r>
          </a:p>
          <a:p>
            <a:pPr marL="194027" indent="-194027">
              <a:lnSpc>
                <a:spcPct val="80000"/>
              </a:lnSpc>
              <a:spcBef>
                <a:spcPts val="400"/>
              </a:spcBef>
              <a:buSzPct val="100000"/>
              <a:buAutoNum type="arabicPeriod"/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Add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runtime: shiny</a:t>
            </a:r>
            <a:r>
              <a:t> to the YAML header.</a:t>
            </a:r>
          </a:p>
          <a:p>
            <a:pPr marL="194027" indent="-194027">
              <a:lnSpc>
                <a:spcPct val="80000"/>
              </a:lnSpc>
              <a:spcBef>
                <a:spcPts val="400"/>
              </a:spcBef>
              <a:buSzPct val="100000"/>
              <a:buAutoNum type="arabicPeriod"/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Call Shiny input functions to embed input objects.</a:t>
            </a:r>
          </a:p>
          <a:p>
            <a:pPr marL="194027" indent="-194027">
              <a:lnSpc>
                <a:spcPct val="80000"/>
              </a:lnSpc>
              <a:spcBef>
                <a:spcPts val="400"/>
              </a:spcBef>
              <a:buSzPct val="100000"/>
              <a:buAutoNum type="arabicPeriod"/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Call Shiny render functions to embed reactive output.</a:t>
            </a:r>
          </a:p>
          <a:p>
            <a:pPr marL="194027" indent="-194027">
              <a:lnSpc>
                <a:spcPct val="80000"/>
              </a:lnSpc>
              <a:spcBef>
                <a:spcPts val="400"/>
              </a:spcBef>
              <a:buSzPct val="100000"/>
              <a:buAutoNum type="arabicPeriod"/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Render with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rmarkdown::run()</a:t>
            </a:r>
            <a:r>
              <a:t> or click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Run Document</a:t>
            </a:r>
            <a:r>
              <a:t> in RStudio IDE.</a:t>
            </a:r>
          </a:p>
        </p:txBody>
      </p:sp>
      <p:grpSp>
        <p:nvGrpSpPr>
          <p:cNvPr id="323" name="Group"/>
          <p:cNvGrpSpPr/>
          <p:nvPr/>
        </p:nvGrpSpPr>
        <p:grpSpPr>
          <a:xfrm>
            <a:off x="10533310" y="7319691"/>
            <a:ext cx="2092918" cy="1871339"/>
            <a:chOff x="0" y="0"/>
            <a:chExt cx="2092917" cy="1871337"/>
          </a:xfrm>
        </p:grpSpPr>
        <p:sp>
          <p:nvSpPr>
            <p:cNvPr id="321" name="Rectangle"/>
            <p:cNvSpPr/>
            <p:nvPr/>
          </p:nvSpPr>
          <p:spPr>
            <a:xfrm>
              <a:off x="-1" y="653522"/>
              <a:ext cx="2092919" cy="1122404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Source Sans Pro Regular"/>
                </a:defRPr>
              </a:pPr>
              <a:endParaRPr/>
            </a:p>
          </p:txBody>
        </p:sp>
        <p:sp>
          <p:nvSpPr>
            <p:cNvPr id="322" name="---…"/>
            <p:cNvSpPr/>
            <p:nvPr/>
          </p:nvSpPr>
          <p:spPr>
            <a:xfrm>
              <a:off x="44344" y="-1"/>
              <a:ext cx="2046796" cy="1871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1000">
                  <a:solidFill>
                    <a:srgbClr val="5C6889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---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rPr>
                  <a:solidFill>
                    <a:srgbClr val="060C8E"/>
                  </a:solidFill>
                </a:rPr>
                <a:t>output:</a:t>
              </a:r>
              <a:r>
                <a:t> html_document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rPr>
                  <a:solidFill>
                    <a:srgbClr val="060C8E"/>
                  </a:solidFill>
                </a:rPr>
                <a:t>runtime:</a:t>
              </a:r>
              <a:r>
                <a:t> shiny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>
                  <a:solidFill>
                    <a:srgbClr val="5C6889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---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>
                  <a:solidFill>
                    <a:srgbClr val="5C6889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```{r, echo = FALSE}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numericInput("n",   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  "How many cars?", 5)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endParaRPr/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renderTable({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  head(cars, input$n)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})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1000">
                  <a:solidFill>
                    <a:srgbClr val="5C6889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```</a:t>
              </a:r>
            </a:p>
          </p:txBody>
        </p:sp>
      </p:grpSp>
      <p:pic>
        <p:nvPicPr>
          <p:cNvPr id="324" name="Screen Shot 2016-02-29 at 1.39.23 PM.png" descr="Screen Shot 2016-02-29 at 1.39.23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96924" y="7370491"/>
            <a:ext cx="921054" cy="1769739"/>
          </a:xfrm>
          <a:prstGeom prst="rect">
            <a:avLst/>
          </a:prstGeom>
          <a:ln w="3175">
            <a:solidFill>
              <a:srgbClr val="79ABDB"/>
            </a:solidFill>
            <a:miter lim="400000"/>
          </a:ln>
        </p:spPr>
      </p:pic>
      <p:pic>
        <p:nvPicPr>
          <p:cNvPr id="325" name="shiny-hexbin-sticker-from-rstudio.png" descr="shiny-hexbin-sticker-from-rstudi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43216" y="5491162"/>
            <a:ext cx="577670" cy="646367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Publish on RStudio Connect  to share R Markdown documents  securely, schedule automatic  updates, and interact with parameters in real time. rstudio.com/products/connect/"/>
          <p:cNvSpPr txBox="1"/>
          <p:nvPr/>
        </p:nvSpPr>
        <p:spPr>
          <a:xfrm>
            <a:off x="10527362" y="4252473"/>
            <a:ext cx="2999296" cy="88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>
              <a:spcBef>
                <a:spcPts val="0"/>
              </a:spcBef>
              <a:buClr>
                <a:srgbClr val="000000"/>
              </a:buClr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Publish on RStudio Connect</a:t>
            </a:r>
            <a:r>
              <a:t> </a:t>
            </a:r>
            <a:br/>
            <a:r>
              <a:t>to share R Markdown documents </a:t>
            </a:r>
            <a:br/>
            <a:r>
              <a:t>securely, schedule automatic </a:t>
            </a:r>
            <a:br/>
            <a:r>
              <a:t>updates, and interact with parameters in real time. </a:t>
            </a:r>
            <a:r>
              <a:rPr u="sng">
                <a:latin typeface="Source Sans Pro Bold"/>
                <a:ea typeface="Source Sans Pro Bold"/>
                <a:cs typeface="Source Sans Pro Bold"/>
                <a:sym typeface="Source Sans Pro Bold"/>
                <a:hlinkClick r:id="rId9"/>
              </a:rPr>
              <a:t>rstudio.com/products/connect/</a:t>
            </a:r>
          </a:p>
        </p:txBody>
      </p:sp>
      <p:sp>
        <p:nvSpPr>
          <p:cNvPr id="327" name="Save, then Knit to preview the document output. The resulting HTML/PDF/MS Word/etc. document will be created and saved in the same directory as the .Rmd file.…"/>
          <p:cNvSpPr txBox="1"/>
          <p:nvPr/>
        </p:nvSpPr>
        <p:spPr>
          <a:xfrm>
            <a:off x="10526235" y="2799259"/>
            <a:ext cx="3100246" cy="1001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8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>
                <a:solidFill>
                  <a:srgbClr val="000000"/>
                </a:solidFill>
              </a:defRPr>
            </a:pPr>
            <a:r>
              <a:t>Save</a:t>
            </a:r>
            <a:r>
              <a:rPr>
                <a:latin typeface="+mn-lt"/>
                <a:ea typeface="+mn-ea"/>
                <a:cs typeface="+mn-cs"/>
                <a:sym typeface="Source Sans Pro Regular"/>
              </a:rPr>
              <a:t>, then </a:t>
            </a:r>
            <a:r>
              <a:t>Knit</a:t>
            </a:r>
            <a:r>
              <a:rPr>
                <a:latin typeface="+mn-lt"/>
                <a:ea typeface="+mn-ea"/>
                <a:cs typeface="+mn-cs"/>
                <a:sym typeface="Source Sans Pro Regular"/>
              </a:rPr>
              <a:t> to preview the document output. The resulting HTML/PDF/MS Word/etc. document will be created and saved in the same directory as the .Rmd file.</a:t>
            </a:r>
          </a:p>
          <a:p>
            <a:pPr>
              <a:lnSpc>
                <a:spcPct val="80000"/>
              </a:lnSpc>
              <a:spcBef>
                <a:spcPts val="4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Use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rmarkdown::render() </a:t>
            </a:r>
            <a:r>
              <a:t>to render/knit in the R console. See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?render</a:t>
            </a:r>
            <a:r>
              <a:t> for available options.</a:t>
            </a:r>
          </a:p>
        </p:txBody>
      </p:sp>
      <p:sp>
        <p:nvSpPr>
          <p:cNvPr id="328" name="Line"/>
          <p:cNvSpPr/>
          <p:nvPr/>
        </p:nvSpPr>
        <p:spPr>
          <a:xfrm>
            <a:off x="10522836" y="729958"/>
            <a:ext cx="1047751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329" name="Render"/>
          <p:cNvSpPr txBox="1"/>
          <p:nvPr/>
        </p:nvSpPr>
        <p:spPr>
          <a:xfrm>
            <a:off x="10497436" y="691629"/>
            <a:ext cx="9652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>
                <a:solidFill>
                  <a:srgbClr val="2F6971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Render</a:t>
            </a:r>
          </a:p>
        </p:txBody>
      </p:sp>
      <p:sp>
        <p:nvSpPr>
          <p:cNvPr id="330" name="Line"/>
          <p:cNvSpPr/>
          <p:nvPr/>
        </p:nvSpPr>
        <p:spPr>
          <a:xfrm>
            <a:off x="10527362" y="3893322"/>
            <a:ext cx="3125481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331" name="Share"/>
          <p:cNvSpPr txBox="1"/>
          <p:nvPr/>
        </p:nvSpPr>
        <p:spPr>
          <a:xfrm>
            <a:off x="10514662" y="3854993"/>
            <a:ext cx="77946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lvl="1" indent="0">
              <a:lnSpc>
                <a:spcPct val="80000"/>
              </a:lnSpc>
              <a:spcBef>
                <a:spcPts val="0"/>
              </a:spcBef>
              <a:defRPr sz="2500">
                <a:solidFill>
                  <a:srgbClr val="2F6971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Share</a:t>
            </a:r>
          </a:p>
        </p:txBody>
      </p:sp>
      <p:sp>
        <p:nvSpPr>
          <p:cNvPr id="332" name="Use the document's YAML header to set an output format and customize it with output options."/>
          <p:cNvSpPr txBox="1"/>
          <p:nvPr/>
        </p:nvSpPr>
        <p:spPr>
          <a:xfrm>
            <a:off x="310208" y="1116851"/>
            <a:ext cx="3079555" cy="551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Use the document's YAML header to set an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output format</a:t>
            </a:r>
            <a:r>
              <a:t> and customize it with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output options</a:t>
            </a:r>
            <a:r>
              <a:t>.</a:t>
            </a:r>
          </a:p>
        </p:txBody>
      </p:sp>
      <p:pic>
        <p:nvPicPr>
          <p:cNvPr id="333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5771" y="6810639"/>
            <a:ext cx="1270001" cy="88413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ustomize HTML documents with Bootswatch themes from the bslib package using the theme output option.…"/>
          <p:cNvSpPr txBox="1"/>
          <p:nvPr/>
        </p:nvSpPr>
        <p:spPr>
          <a:xfrm>
            <a:off x="3715291" y="5835132"/>
            <a:ext cx="3111132" cy="917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Customize HTML documents with Bootswatch themes from the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bslib </a:t>
            </a:r>
            <a:r>
              <a:t>package using the theme output option.</a:t>
            </a:r>
          </a:p>
          <a:p>
            <a:pPr>
              <a:lnSpc>
                <a:spcPct val="80000"/>
              </a:lnSpc>
              <a:spcBef>
                <a:spcPts val="6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Use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bslib::bootswatch_themes()</a:t>
            </a:r>
            <a:r>
              <a:t> to list available themes.</a:t>
            </a:r>
          </a:p>
        </p:txBody>
      </p:sp>
      <p:sp>
        <p:nvSpPr>
          <p:cNvPr id="335" name="More on bslib at pkgs.rstudio.com/bslib/."/>
          <p:cNvSpPr txBox="1"/>
          <p:nvPr/>
        </p:nvSpPr>
        <p:spPr>
          <a:xfrm>
            <a:off x="3715291" y="9940516"/>
            <a:ext cx="3079555" cy="220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More on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bslib </a:t>
            </a:r>
            <a:r>
              <a:t>at </a:t>
            </a:r>
            <a:r>
              <a:rPr u="sng">
                <a:latin typeface="Source Sans Pro Bold"/>
                <a:ea typeface="Source Sans Pro Bold"/>
                <a:cs typeface="Source Sans Pro Bold"/>
                <a:sym typeface="Source Sans Pro Bold"/>
                <a:hlinkClick r:id="rId11"/>
              </a:rPr>
              <a:t>pkgs.rstudio.com/bslib/</a:t>
            </a:r>
            <a:r>
              <a:t>. </a:t>
            </a:r>
          </a:p>
        </p:txBody>
      </p:sp>
      <p:sp>
        <p:nvSpPr>
          <p:cNvPr id="336" name="BOOTSWATCH THEMES"/>
          <p:cNvSpPr txBox="1"/>
          <p:nvPr/>
        </p:nvSpPr>
        <p:spPr>
          <a:xfrm>
            <a:off x="3715291" y="5646448"/>
            <a:ext cx="1532586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t>BOOTSWATCH THEMES</a:t>
            </a:r>
          </a:p>
        </p:txBody>
      </p:sp>
      <p:sp>
        <p:nvSpPr>
          <p:cNvPr id="337" name="STYLING WITH CSS AND SCSS"/>
          <p:cNvSpPr txBox="1"/>
          <p:nvPr/>
        </p:nvSpPr>
        <p:spPr>
          <a:xfrm>
            <a:off x="7111058" y="5646448"/>
            <a:ext cx="1931417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t>STYLING WITH CSS AND SCSS</a:t>
            </a:r>
          </a:p>
        </p:txBody>
      </p:sp>
      <p:sp>
        <p:nvSpPr>
          <p:cNvPr id="338" name="Add CSS and SCSS to your document by adding a path to a file with the css option in the YAML header."/>
          <p:cNvSpPr txBox="1"/>
          <p:nvPr/>
        </p:nvSpPr>
        <p:spPr>
          <a:xfrm>
            <a:off x="7111058" y="5835132"/>
            <a:ext cx="3111132" cy="536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Add CSS and SCSS to your document by adding a path to a file with the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css</a:t>
            </a:r>
            <a:r>
              <a:t> option in the YAML header.</a:t>
            </a:r>
          </a:p>
        </p:txBody>
      </p:sp>
      <p:sp>
        <p:nvSpPr>
          <p:cNvPr id="339" name="--- title: &quot;Document Title&quot; author: &quot;Author Name&quot; output:   html_document:     theme:       bootswatch: solar ---"/>
          <p:cNvSpPr txBox="1"/>
          <p:nvPr/>
        </p:nvSpPr>
        <p:spPr>
          <a:xfrm>
            <a:off x="5021608" y="6653304"/>
            <a:ext cx="1874441" cy="119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>
                <a:solidFill>
                  <a:srgbClr val="5C6889"/>
                </a:solidFill>
              </a:rPr>
              <a:t>---</a:t>
            </a:r>
            <a:br/>
            <a:r>
              <a:rPr>
                <a:solidFill>
                  <a:srgbClr val="060C8E"/>
                </a:solidFill>
              </a:rPr>
              <a:t>title: </a:t>
            </a:r>
            <a:r>
              <a:rPr>
                <a:solidFill>
                  <a:srgbClr val="036B07"/>
                </a:solidFill>
              </a:rPr>
              <a:t>"Document Title"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60C8E"/>
                </a:solidFill>
              </a:rPr>
              <a:t>author: </a:t>
            </a:r>
            <a:r>
              <a:rPr>
                <a:solidFill>
                  <a:srgbClr val="036B07"/>
                </a:solidFill>
              </a:rPr>
              <a:t>"Author Name"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60C8E"/>
                </a:solidFill>
              </a:rPr>
              <a:t>output: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36B07"/>
                </a:solidFill>
              </a:rPr>
              <a:t>  </a:t>
            </a:r>
            <a:r>
              <a:rPr>
                <a:solidFill>
                  <a:srgbClr val="060C8E"/>
                </a:solidFill>
              </a:rPr>
              <a:t>html_document: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theme: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  bootswatch: </a:t>
            </a:r>
            <a:r>
              <a:t>solar</a:t>
            </a:r>
            <a:br>
              <a:rPr>
                <a:solidFill>
                  <a:srgbClr val="E29D37"/>
                </a:solidFill>
              </a:rPr>
            </a:br>
            <a:r>
              <a:rPr>
                <a:solidFill>
                  <a:srgbClr val="5C6889"/>
                </a:solidFill>
              </a:rPr>
              <a:t>---</a:t>
            </a:r>
          </a:p>
        </p:txBody>
      </p:sp>
      <p:sp>
        <p:nvSpPr>
          <p:cNvPr id="340" name="--- title: &quot;My Document&quot; author: &quot;Author Name&quot; output:   html_document:     css: &quot;style.css&quot; ---"/>
          <p:cNvSpPr txBox="1"/>
          <p:nvPr/>
        </p:nvSpPr>
        <p:spPr>
          <a:xfrm>
            <a:off x="7047558" y="6221504"/>
            <a:ext cx="1722041" cy="1066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>
                <a:solidFill>
                  <a:srgbClr val="5C6889"/>
                </a:solidFill>
              </a:rPr>
              <a:t>---</a:t>
            </a:r>
            <a:br/>
            <a:r>
              <a:rPr>
                <a:solidFill>
                  <a:srgbClr val="060C8E"/>
                </a:solidFill>
              </a:rPr>
              <a:t>title: </a:t>
            </a:r>
            <a:r>
              <a:rPr>
                <a:solidFill>
                  <a:srgbClr val="036B07"/>
                </a:solidFill>
              </a:rPr>
              <a:t>"My Document"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60C8E"/>
                </a:solidFill>
              </a:rPr>
              <a:t>author: </a:t>
            </a:r>
            <a:r>
              <a:rPr>
                <a:solidFill>
                  <a:srgbClr val="036B07"/>
                </a:solidFill>
              </a:rPr>
              <a:t>"Author Name"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60C8E"/>
                </a:solidFill>
              </a:rPr>
              <a:t>output: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36B07"/>
                </a:solidFill>
              </a:rPr>
              <a:t>  </a:t>
            </a:r>
            <a:r>
              <a:rPr>
                <a:solidFill>
                  <a:srgbClr val="060C8E"/>
                </a:solidFill>
              </a:rPr>
              <a:t>html_document: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css: </a:t>
            </a:r>
            <a:r>
              <a:rPr>
                <a:solidFill>
                  <a:srgbClr val="036B07"/>
                </a:solidFill>
              </a:rPr>
              <a:t>"style.css"</a:t>
            </a:r>
            <a:br>
              <a:rPr>
                <a:solidFill>
                  <a:srgbClr val="E29D37"/>
                </a:solidFill>
              </a:rPr>
            </a:br>
            <a:r>
              <a:rPr>
                <a:solidFill>
                  <a:srgbClr val="5C6889"/>
                </a:solidFill>
              </a:rPr>
              <a:t>---</a:t>
            </a:r>
          </a:p>
        </p:txBody>
      </p:sp>
      <p:sp>
        <p:nvSpPr>
          <p:cNvPr id="341" name="--- title: &quot;My Document&quot; author: &quot;Author Name&quot; output:   html_document:     toc: TRUE ---"/>
          <p:cNvSpPr txBox="1"/>
          <p:nvPr/>
        </p:nvSpPr>
        <p:spPr>
          <a:xfrm>
            <a:off x="311687" y="1429234"/>
            <a:ext cx="1722041" cy="1066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>
                <a:solidFill>
                  <a:srgbClr val="5C6889"/>
                </a:solidFill>
              </a:rPr>
              <a:t>---</a:t>
            </a:r>
            <a:br/>
            <a:r>
              <a:rPr>
                <a:solidFill>
                  <a:srgbClr val="060C8E"/>
                </a:solidFill>
              </a:rPr>
              <a:t>title: </a:t>
            </a:r>
            <a:r>
              <a:rPr>
                <a:solidFill>
                  <a:srgbClr val="036B07"/>
                </a:solidFill>
              </a:rPr>
              <a:t>"My Document"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60C8E"/>
                </a:solidFill>
              </a:rPr>
              <a:t>author: </a:t>
            </a:r>
            <a:r>
              <a:rPr>
                <a:solidFill>
                  <a:srgbClr val="036B07"/>
                </a:solidFill>
              </a:rPr>
              <a:t>"Author Name"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60C8E"/>
                </a:solidFill>
              </a:rPr>
              <a:t>output: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36B07"/>
                </a:solidFill>
              </a:rPr>
              <a:t>  </a:t>
            </a:r>
            <a:r>
              <a:rPr>
                <a:solidFill>
                  <a:srgbClr val="060C8E"/>
                </a:solidFill>
              </a:rPr>
              <a:t>html_document: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toc: </a:t>
            </a:r>
            <a:r>
              <a:rPr>
                <a:solidFill>
                  <a:srgbClr val="5A56F6"/>
                </a:solidFill>
              </a:rPr>
              <a:t>TRUE</a:t>
            </a:r>
            <a:br>
              <a:rPr>
                <a:solidFill>
                  <a:srgbClr val="E29D37"/>
                </a:solidFill>
              </a:rPr>
            </a:br>
            <a:r>
              <a:rPr>
                <a:solidFill>
                  <a:srgbClr val="5C6889"/>
                </a:solidFill>
              </a:rPr>
              <a:t>---</a:t>
            </a:r>
          </a:p>
        </p:txBody>
      </p:sp>
      <p:sp>
        <p:nvSpPr>
          <p:cNvPr id="342" name="PARAMETERS"/>
          <p:cNvSpPr txBox="1"/>
          <p:nvPr/>
        </p:nvSpPr>
        <p:spPr>
          <a:xfrm>
            <a:off x="320157" y="5646448"/>
            <a:ext cx="906680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t>PARAMETERS</a:t>
            </a:r>
          </a:p>
        </p:txBody>
      </p:sp>
      <p:sp>
        <p:nvSpPr>
          <p:cNvPr id="343" name="---…"/>
          <p:cNvSpPr/>
          <p:nvPr/>
        </p:nvSpPr>
        <p:spPr>
          <a:xfrm>
            <a:off x="1660674" y="6164774"/>
            <a:ext cx="1254805" cy="487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pPr>
              <a:lnSpc>
                <a:spcPct val="80000"/>
              </a:lnSpc>
              <a:spcBef>
                <a:spcPts val="0"/>
              </a:spcBef>
              <a:defRPr sz="900">
                <a:solidFill>
                  <a:srgbClr val="5C6889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---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900">
                <a:solidFill>
                  <a:srgbClr val="060C8E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params: 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9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</a:t>
            </a:r>
            <a:r>
              <a:rPr>
                <a:solidFill>
                  <a:srgbClr val="060C8E"/>
                </a:solidFill>
              </a:rPr>
              <a:t>state: </a:t>
            </a:r>
            <a:r>
              <a:rPr>
                <a:solidFill>
                  <a:srgbClr val="036B07"/>
                </a:solidFill>
              </a:rPr>
              <a:t>"hawaii"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900">
                <a:solidFill>
                  <a:srgbClr val="5C6889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---</a:t>
            </a:r>
          </a:p>
        </p:txBody>
      </p:sp>
      <p:grpSp>
        <p:nvGrpSpPr>
          <p:cNvPr id="346" name="Group"/>
          <p:cNvGrpSpPr/>
          <p:nvPr/>
        </p:nvGrpSpPr>
        <p:grpSpPr>
          <a:xfrm>
            <a:off x="1620666" y="6717578"/>
            <a:ext cx="1900785" cy="547230"/>
            <a:chOff x="0" y="0"/>
            <a:chExt cx="1900783" cy="547228"/>
          </a:xfrm>
        </p:grpSpPr>
        <p:sp>
          <p:nvSpPr>
            <p:cNvPr id="344" name="Rectangle"/>
            <p:cNvSpPr/>
            <p:nvPr/>
          </p:nvSpPr>
          <p:spPr>
            <a:xfrm>
              <a:off x="-1" y="-1"/>
              <a:ext cx="1900785" cy="547230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Source Sans Pro Regular"/>
                </a:defRPr>
              </a:pPr>
              <a:endParaRPr/>
            </a:p>
          </p:txBody>
        </p:sp>
        <p:sp>
          <p:nvSpPr>
            <p:cNvPr id="345" name="```{r}…"/>
            <p:cNvSpPr/>
            <p:nvPr/>
          </p:nvSpPr>
          <p:spPr>
            <a:xfrm>
              <a:off x="47337" y="27595"/>
              <a:ext cx="1806110" cy="476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90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```{r}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90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data &lt;- df[, params$state]</a:t>
              </a:r>
            </a:p>
            <a:p>
              <a:pPr>
                <a:lnSpc>
                  <a:spcPct val="80000"/>
                </a:lnSpc>
                <a:spcBef>
                  <a:spcPts val="0"/>
                </a:spcBef>
                <a:defRPr sz="900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defRPr>
              </a:pPr>
              <a:r>
                <a:t>summary(data)</a:t>
              </a:r>
              <a:br/>
              <a:r>
                <a:t>```</a:t>
              </a:r>
            </a:p>
          </p:txBody>
        </p:sp>
      </p:grpSp>
      <p:pic>
        <p:nvPicPr>
          <p:cNvPr id="347" name="Screen Shot 2016-02-29 at 4.53.30 PM.png" descr="Screen Shot 2016-02-29 at 4.53.30 P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9426" y="7384220"/>
            <a:ext cx="1257301" cy="873825"/>
          </a:xfrm>
          <a:prstGeom prst="rect">
            <a:avLst/>
          </a:prstGeom>
          <a:ln w="3175">
            <a:solidFill>
              <a:srgbClr val="79ABDB"/>
            </a:solidFill>
            <a:miter lim="400000"/>
          </a:ln>
        </p:spPr>
      </p:pic>
      <p:sp>
        <p:nvSpPr>
          <p:cNvPr id="348" name="Line"/>
          <p:cNvSpPr/>
          <p:nvPr/>
        </p:nvSpPr>
        <p:spPr>
          <a:xfrm>
            <a:off x="325320" y="5247462"/>
            <a:ext cx="13320253" cy="1"/>
          </a:xfrm>
          <a:prstGeom prst="line">
            <a:avLst/>
          </a:prstGeom>
          <a:ln w="3175">
            <a:solidFill>
              <a:srgbClr val="767C85"/>
            </a:solidFill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sp>
        <p:nvSpPr>
          <p:cNvPr id="349" name="INTERACTIVITY"/>
          <p:cNvSpPr txBox="1"/>
          <p:nvPr/>
        </p:nvSpPr>
        <p:spPr>
          <a:xfrm>
            <a:off x="10520610" y="5646448"/>
            <a:ext cx="1016255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t>INTERACTIVITY</a:t>
            </a:r>
          </a:p>
        </p:txBody>
      </p:sp>
      <p:pic>
        <p:nvPicPr>
          <p:cNvPr id="350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06300" y="203200"/>
            <a:ext cx="1384300" cy="1599192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CUSTOM THEMES"/>
          <p:cNvSpPr txBox="1"/>
          <p:nvPr/>
        </p:nvSpPr>
        <p:spPr>
          <a:xfrm>
            <a:off x="3715291" y="8016016"/>
            <a:ext cx="1192226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2700" tIns="12700" rIns="12700" bIns="12700" anchor="ctr">
            <a:spAutoFit/>
          </a:bodyPr>
          <a:lstStyle/>
          <a:p>
            <a:pPr lvl="1" indent="0"/>
            <a:r>
              <a:t>CUSTOM THEMES</a:t>
            </a:r>
          </a:p>
        </p:txBody>
      </p:sp>
      <p:sp>
        <p:nvSpPr>
          <p:cNvPr id="352" name="Customize individual HTML elements using bslib variables. Use ?bs_theme to see more variables."/>
          <p:cNvSpPr txBox="1"/>
          <p:nvPr/>
        </p:nvSpPr>
        <p:spPr>
          <a:xfrm>
            <a:off x="3715291" y="8277489"/>
            <a:ext cx="3111132" cy="529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lnSpc>
                <a:spcPct val="80000"/>
              </a:lnSpc>
              <a:spcBef>
                <a:spcPts val="6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Customize individual HTML elements using bslib variables. Use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?bs_theme</a:t>
            </a:r>
            <a:r>
              <a:t> to see more variables.</a:t>
            </a:r>
          </a:p>
        </p:txBody>
      </p:sp>
      <p:sp>
        <p:nvSpPr>
          <p:cNvPr id="353" name="Apply CSS styling by writing HTML tags directly or:…"/>
          <p:cNvSpPr txBox="1"/>
          <p:nvPr/>
        </p:nvSpPr>
        <p:spPr>
          <a:xfrm>
            <a:off x="7111058" y="7311092"/>
            <a:ext cx="3131717" cy="225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>
              <a:spcBef>
                <a:spcPts val="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Apply CSS styling by writing HTML tags directly or:</a:t>
            </a:r>
          </a:p>
          <a:p>
            <a:pPr marL="135819" indent="-135819">
              <a:lnSpc>
                <a:spcPct val="80000"/>
              </a:lnSpc>
              <a:spcBef>
                <a:spcPts val="0"/>
              </a:spcBef>
              <a:buSzPct val="100000"/>
              <a:buChar char="•"/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Use markdown to apply style attributes inline.</a:t>
            </a:r>
            <a:br/>
            <a:br/>
            <a:r>
              <a:t>Bracketed Span</a:t>
            </a:r>
            <a:br>
              <a:rPr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</a:br>
            <a:r>
              <a:rPr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A [green]{.my-color} word. </a:t>
            </a:r>
            <a:br>
              <a:rPr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</a:br>
            <a:br>
              <a:rPr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</a:br>
            <a:r>
              <a:t>Fenced Div</a:t>
            </a:r>
            <a:br>
              <a:rPr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</a:br>
            <a:r>
              <a:rPr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::: {.my-color}</a:t>
            </a:r>
            <a:br>
              <a:rPr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</a:br>
            <a:r>
              <a:rPr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All of these words </a:t>
            </a:r>
            <a:br>
              <a:rPr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</a:br>
            <a:r>
              <a:rPr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are green.</a:t>
            </a:r>
            <a:br>
              <a:rPr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</a:br>
            <a:r>
              <a:rPr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  <a:t>:::</a:t>
            </a:r>
            <a:br>
              <a:rPr>
                <a:latin typeface="Source Sans Pro ExtraLight"/>
                <a:ea typeface="Source Sans Pro ExtraLight"/>
                <a:cs typeface="Source Sans Pro ExtraLight"/>
                <a:sym typeface="Source Sans Pro ExtraLight"/>
              </a:rPr>
            </a:br>
            <a:endParaRPr>
              <a:latin typeface="Source Sans Pro ExtraLight"/>
              <a:ea typeface="Source Sans Pro ExtraLight"/>
              <a:cs typeface="Source Sans Pro ExtraLight"/>
              <a:sym typeface="Source Sans Pro ExtraLight"/>
            </a:endParaRPr>
          </a:p>
          <a:p>
            <a:pPr marL="135819" indent="-135819">
              <a:lnSpc>
                <a:spcPct val="80000"/>
              </a:lnSpc>
              <a:spcBef>
                <a:spcPts val="0"/>
              </a:spcBef>
              <a:buSzPct val="100000"/>
              <a:buChar char="•"/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Use the Visual Editor. Go to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Format &gt; Div/Span</a:t>
            </a:r>
            <a:r>
              <a:t> and add CSS styling directly with Edit Attributes. </a:t>
            </a:r>
          </a:p>
        </p:txBody>
      </p:sp>
      <p:sp>
        <p:nvSpPr>
          <p:cNvPr id="354" name="--- output:   html_document:     theme:       bg: &quot;#121212&quot;       fg: &quot;#E4E4E4&quot;…"/>
          <p:cNvSpPr txBox="1"/>
          <p:nvPr/>
        </p:nvSpPr>
        <p:spPr>
          <a:xfrm>
            <a:off x="3715291" y="8630056"/>
            <a:ext cx="2252404" cy="133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>
                <a:solidFill>
                  <a:srgbClr val="5C6889"/>
                </a:solidFill>
              </a:rPr>
              <a:t>---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60C8E"/>
                </a:solidFill>
              </a:rPr>
              <a:t>output:</a:t>
            </a:r>
            <a:br>
              <a:rPr>
                <a:solidFill>
                  <a:srgbClr val="036B07"/>
                </a:solidFill>
              </a:rPr>
            </a:br>
            <a:r>
              <a:rPr>
                <a:solidFill>
                  <a:srgbClr val="036B07"/>
                </a:solidFill>
              </a:rPr>
              <a:t>  </a:t>
            </a:r>
            <a:r>
              <a:rPr>
                <a:solidFill>
                  <a:srgbClr val="060C8E"/>
                </a:solidFill>
              </a:rPr>
              <a:t>html_document: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theme: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  bg: </a:t>
            </a:r>
            <a:r>
              <a:rPr>
                <a:solidFill>
                  <a:srgbClr val="036B07"/>
                </a:solidFill>
              </a:rPr>
              <a:t>"#121212"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  fg: </a:t>
            </a:r>
            <a:r>
              <a:rPr>
                <a:solidFill>
                  <a:srgbClr val="036B07"/>
                </a:solidFill>
              </a:rPr>
              <a:t>"#E4E4E4"</a:t>
            </a:r>
            <a:endParaRPr>
              <a:solidFill>
                <a:srgbClr val="060C8E"/>
              </a:solidFill>
            </a:endParaRPr>
          </a:p>
          <a:p>
            <a: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rPr>
                <a:solidFill>
                  <a:srgbClr val="060C8E"/>
                </a:solidFill>
              </a:rPr>
              <a:t>      base_font:</a:t>
            </a:r>
            <a:br>
              <a:rPr>
                <a:solidFill>
                  <a:srgbClr val="060C8E"/>
                </a:solidFill>
              </a:rPr>
            </a:br>
            <a:r>
              <a:rPr>
                <a:solidFill>
                  <a:srgbClr val="060C8E"/>
                </a:solidFill>
              </a:rPr>
              <a:t>        google: </a:t>
            </a:r>
            <a:r>
              <a:rPr>
                <a:solidFill>
                  <a:srgbClr val="036B07"/>
                </a:solidFill>
              </a:rPr>
              <a:t>"Prompt"</a:t>
            </a:r>
            <a:br/>
            <a:r>
              <a:rPr>
                <a:solidFill>
                  <a:srgbClr val="5C6889"/>
                </a:solidFill>
              </a:rPr>
              <a:t>---</a:t>
            </a:r>
          </a:p>
        </p:txBody>
      </p:sp>
      <p:sp>
        <p:nvSpPr>
          <p:cNvPr id="355" name="Also see Shiny Prerendered for better performance. rmarkdown.rstudio.com/authoring_shiny_prerendered…"/>
          <p:cNvSpPr txBox="1"/>
          <p:nvPr/>
        </p:nvSpPr>
        <p:spPr>
          <a:xfrm>
            <a:off x="10517341" y="9178374"/>
            <a:ext cx="31877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11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Also see Shiny Prerendered for better performance. </a:t>
            </a:r>
            <a:r>
              <a:rPr u="sng">
                <a:latin typeface="Source Sans Pro Bold"/>
                <a:ea typeface="Source Sans Pro Bold"/>
                <a:cs typeface="Source Sans Pro Bold"/>
                <a:sym typeface="Source Sans Pro Bold"/>
                <a:hlinkClick r:id="rId14"/>
              </a:rPr>
              <a:t>rmarkdown.rstudio.com/authoring_shiny_prerendered</a:t>
            </a:r>
            <a:r>
              <a:t> </a:t>
            </a:r>
          </a:p>
          <a:p>
            <a:pPr>
              <a:lnSpc>
                <a:spcPct val="80000"/>
              </a:lnSpc>
              <a:spcBef>
                <a:spcPts val="400"/>
              </a:spcBef>
              <a:buClr>
                <a:schemeClr val="accent4">
                  <a:hueOff val="384618"/>
                  <a:satOff val="3869"/>
                  <a:lumOff val="5802"/>
                </a:schemeClr>
              </a:buClr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Embed a complete app into your document with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shiny::shinyAppDir()</a:t>
            </a:r>
            <a:r>
              <a:t>. More at </a:t>
            </a:r>
            <a:r>
              <a:rPr u="sng">
                <a:latin typeface="Source Sans Pro Bold"/>
                <a:ea typeface="Source Sans Pro Bold"/>
                <a:cs typeface="Source Sans Pro Bold"/>
                <a:sym typeface="Source Sans Pro Bold"/>
                <a:hlinkClick r:id="rId15"/>
              </a:rPr>
              <a:t>bookdown.org/yihui/rmarkdown/shiny-embedded.html</a:t>
            </a:r>
            <a:r>
              <a:t>. </a:t>
            </a:r>
          </a:p>
        </p:txBody>
      </p:sp>
      <p:sp>
        <p:nvSpPr>
          <p:cNvPr id="356" name="REUSABLE TEMPLATES"/>
          <p:cNvSpPr txBox="1"/>
          <p:nvPr/>
        </p:nvSpPr>
        <p:spPr>
          <a:xfrm>
            <a:off x="318995" y="8330613"/>
            <a:ext cx="1529081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1" indent="0"/>
            <a:r>
              <a:t>REUSABLE TEMPLATES</a:t>
            </a:r>
          </a:p>
        </p:txBody>
      </p:sp>
      <p:sp>
        <p:nvSpPr>
          <p:cNvPr id="357" name="Create a new package with a inst/rmarkdown/templates directory.…"/>
          <p:cNvSpPr txBox="1"/>
          <p:nvPr/>
        </p:nvSpPr>
        <p:spPr>
          <a:xfrm>
            <a:off x="318995" y="8548592"/>
            <a:ext cx="3111133" cy="1772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194027" indent="-194027">
              <a:lnSpc>
                <a:spcPct val="80000"/>
              </a:lnSpc>
              <a:spcBef>
                <a:spcPts val="0"/>
              </a:spcBef>
              <a:buSzPct val="100000"/>
              <a:buAutoNum type="arabicPeriod"/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Create a new package</a:t>
            </a:r>
            <a:r>
              <a:t> with a inst/rmarkdown/templates directory.</a:t>
            </a:r>
          </a:p>
          <a:p>
            <a:pPr marL="194027" indent="-194027">
              <a:lnSpc>
                <a:spcPct val="80000"/>
              </a:lnSpc>
              <a:spcBef>
                <a:spcPts val="0"/>
              </a:spcBef>
              <a:buSzPct val="100000"/>
              <a:buAutoNum type="arabicPeriod"/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Add a folder</a:t>
            </a:r>
            <a:r>
              <a:t> containing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template.yaml</a:t>
            </a:r>
            <a:r>
              <a:t> (below) and </a:t>
            </a: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skeleton.Rmd</a:t>
            </a:r>
            <a:r>
              <a:t> (template contents).</a:t>
            </a:r>
            <a:br/>
            <a:r>
              <a:rPr sz="1000">
                <a:solidFill>
                  <a:srgbClr val="5C688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</a:t>
            </a:r>
            <a:br>
              <a:rPr sz="1000">
                <a:solidFill>
                  <a:srgbClr val="5C6889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sz="1000">
                <a:solidFill>
                  <a:srgbClr val="060C8E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name: </a:t>
            </a:r>
            <a:r>
              <a:rPr sz="1000">
                <a:solidFill>
                  <a:srgbClr val="036B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"My Template"</a:t>
            </a:r>
            <a:br>
              <a:rPr sz="1000">
                <a:solidFill>
                  <a:srgbClr val="036B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sz="1000">
                <a:solidFill>
                  <a:srgbClr val="5C688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</a:t>
            </a:r>
          </a:p>
          <a:p>
            <a:pPr marL="194027" indent="-194027">
              <a:lnSpc>
                <a:spcPct val="80000"/>
              </a:lnSpc>
              <a:spcBef>
                <a:spcPts val="0"/>
              </a:spcBef>
              <a:buSzPct val="100000"/>
              <a:buAutoNum type="arabicPeriod"/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Install</a:t>
            </a:r>
            <a:r>
              <a:t> the package to access template by going to </a:t>
            </a:r>
            <a:br/>
            <a:r>
              <a:rPr>
                <a:latin typeface="Source Sans Pro Bold"/>
                <a:ea typeface="Source Sans Pro Bold"/>
                <a:cs typeface="Source Sans Pro Bold"/>
                <a:sym typeface="Source Sans Pro Bold"/>
              </a:rPr>
              <a:t>File &gt; New R Markdown &gt; From Template</a:t>
            </a:r>
            <a:r>
              <a:t>.</a:t>
            </a:r>
          </a:p>
        </p:txBody>
      </p:sp>
      <p:sp>
        <p:nvSpPr>
          <p:cNvPr id="358" name="Line"/>
          <p:cNvSpPr/>
          <p:nvPr/>
        </p:nvSpPr>
        <p:spPr>
          <a:xfrm>
            <a:off x="327975" y="8311493"/>
            <a:ext cx="3082285" cy="1"/>
          </a:xfrm>
          <a:prstGeom prst="line">
            <a:avLst/>
          </a:prstGeom>
          <a:ln w="12700">
            <a:solidFill>
              <a:srgbClr val="E0E0E0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600"/>
              </a:spcBef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grpSp>
        <p:nvGrpSpPr>
          <p:cNvPr id="365" name="Group"/>
          <p:cNvGrpSpPr/>
          <p:nvPr/>
        </p:nvGrpSpPr>
        <p:grpSpPr>
          <a:xfrm>
            <a:off x="7519979" y="9566556"/>
            <a:ext cx="1899911" cy="538733"/>
            <a:chOff x="0" y="0"/>
            <a:chExt cx="1899909" cy="538732"/>
          </a:xfrm>
        </p:grpSpPr>
        <p:sp>
          <p:nvSpPr>
            <p:cNvPr id="359" name="Rectangle"/>
            <p:cNvSpPr/>
            <p:nvPr/>
          </p:nvSpPr>
          <p:spPr>
            <a:xfrm>
              <a:off x="0" y="164082"/>
              <a:ext cx="1899910" cy="374651"/>
            </a:xfrm>
            <a:prstGeom prst="rect">
              <a:avLst/>
            </a:pr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54570" tIns="54570" rIns="54570" bIns="54570" numCol="1" anchor="ctr">
              <a:noAutofit/>
            </a:bodyPr>
            <a:lstStyle/>
            <a:p>
              <a:pPr>
                <a:lnSpc>
                  <a:spcPct val="80000"/>
                </a:lnSpc>
                <a:spcBef>
                  <a:spcPts val="600"/>
                </a:spcBef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Source Sans Pro Regular"/>
                </a:defRPr>
              </a:pPr>
              <a:endParaRPr/>
            </a:p>
          </p:txBody>
        </p:sp>
        <p:sp>
          <p:nvSpPr>
            <p:cNvPr id="360" name="This is a div with some text in it."/>
            <p:cNvSpPr txBox="1"/>
            <p:nvPr/>
          </p:nvSpPr>
          <p:spPr>
            <a:xfrm>
              <a:off x="8884" y="167257"/>
              <a:ext cx="1882141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10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Source Sans Pro Regular"/>
                </a:defRPr>
              </a:lvl1pPr>
            </a:lstStyle>
            <a:p>
              <a:r>
                <a:t>This is a div with some text in it.</a:t>
              </a:r>
            </a:p>
          </p:txBody>
        </p:sp>
        <p:sp>
          <p:nvSpPr>
            <p:cNvPr id="361" name="Circle"/>
            <p:cNvSpPr/>
            <p:nvPr/>
          </p:nvSpPr>
          <p:spPr>
            <a:xfrm>
              <a:off x="1666502" y="31577"/>
              <a:ext cx="197024" cy="197024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>
                  <a:solidFill>
                    <a:srgbClr val="DCDEE0"/>
                  </a:solidFill>
                  <a:latin typeface="+mn-lt"/>
                  <a:ea typeface="+mn-ea"/>
                  <a:cs typeface="+mn-cs"/>
                  <a:sym typeface="Source Sans Pro Regular"/>
                </a:defRPr>
              </a:pPr>
              <a:endParaRPr/>
            </a:p>
          </p:txBody>
        </p:sp>
        <p:sp>
          <p:nvSpPr>
            <p:cNvPr id="362" name="..."/>
            <p:cNvSpPr txBox="1"/>
            <p:nvPr/>
          </p:nvSpPr>
          <p:spPr>
            <a:xfrm>
              <a:off x="1701901" y="0"/>
              <a:ext cx="128295" cy="1756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rmAutofit/>
            </a:bodyPr>
            <a:lstStyle>
              <a:lvl1pPr algn="ctr">
                <a:lnSpc>
                  <a:spcPct val="90000"/>
                </a:lnSpc>
                <a:spcBef>
                  <a:spcPts val="1200"/>
                </a:spcBef>
                <a:defRPr sz="1100">
                  <a:solidFill>
                    <a:srgbClr val="53585F"/>
                  </a:solidFill>
                </a:defRPr>
              </a:lvl1pPr>
            </a:lstStyle>
            <a:p>
              <a:r>
                <a:t>... </a:t>
              </a:r>
            </a:p>
          </p:txBody>
        </p:sp>
        <p:sp>
          <p:nvSpPr>
            <p:cNvPr id="363" name="Rounded Rectangle"/>
            <p:cNvSpPr/>
            <p:nvPr/>
          </p:nvSpPr>
          <p:spPr>
            <a:xfrm>
              <a:off x="837846" y="31577"/>
              <a:ext cx="779464" cy="197024"/>
            </a:xfrm>
            <a:prstGeom prst="roundRect">
              <a:avLst>
                <a:gd name="adj" fmla="val 50000"/>
              </a:avLst>
            </a:prstGeom>
            <a:solidFill>
              <a:srgbClr val="DCDE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defRPr>
                  <a:solidFill>
                    <a:srgbClr val="DCDEE0"/>
                  </a:solidFill>
                  <a:latin typeface="+mn-lt"/>
                  <a:ea typeface="+mn-ea"/>
                  <a:cs typeface="+mn-cs"/>
                  <a:sym typeface="Source Sans Pro Regular"/>
                </a:defRPr>
              </a:pPr>
              <a:endParaRPr/>
            </a:p>
          </p:txBody>
        </p:sp>
        <p:sp>
          <p:nvSpPr>
            <p:cNvPr id="364" name=".my-css-tag"/>
            <p:cNvSpPr txBox="1"/>
            <p:nvPr/>
          </p:nvSpPr>
          <p:spPr>
            <a:xfrm>
              <a:off x="842436" y="43157"/>
              <a:ext cx="779463" cy="1756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rmAutofit/>
            </a:bodyPr>
            <a:lstStyle>
              <a:lvl1pPr algn="ctr">
                <a:lnSpc>
                  <a:spcPct val="90000"/>
                </a:lnSpc>
                <a:spcBef>
                  <a:spcPts val="1200"/>
                </a:spcBef>
                <a:defRPr sz="900">
                  <a:solidFill>
                    <a:srgbClr val="53585F"/>
                  </a:solidFill>
                </a:defRPr>
              </a:lvl1pPr>
            </a:lstStyle>
            <a:p>
              <a:r>
                <a:t>.my-css-tag</a:t>
              </a:r>
            </a:p>
          </p:txBody>
        </p:sp>
      </p:grpSp>
      <p:sp>
        <p:nvSpPr>
          <p:cNvPr id="366" name="Line"/>
          <p:cNvSpPr/>
          <p:nvPr/>
        </p:nvSpPr>
        <p:spPr>
          <a:xfrm rot="9808801">
            <a:off x="9392572" y="9511842"/>
            <a:ext cx="250709" cy="140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207" extrusionOk="0">
                <a:moveTo>
                  <a:pt x="21600" y="1378"/>
                </a:moveTo>
                <a:cubicBezTo>
                  <a:pt x="16436" y="-1393"/>
                  <a:pt x="10789" y="65"/>
                  <a:pt x="6372" y="5310"/>
                </a:cubicBezTo>
                <a:cubicBezTo>
                  <a:pt x="3307" y="8951"/>
                  <a:pt x="1063" y="14196"/>
                  <a:pt x="0" y="20207"/>
                </a:cubicBezTo>
              </a:path>
            </a:pathLst>
          </a:custGeom>
          <a:ln>
            <a:solidFill>
              <a:srgbClr val="54585E"/>
            </a:solidFill>
            <a:custDash>
              <a:ds d="100000" sp="200000"/>
            </a:custDash>
          </a:ln>
        </p:spPr>
        <p:txBody>
          <a:bodyPr lIns="54570" tIns="54570" rIns="54570" bIns="54570" anchor="ctr"/>
          <a:lstStyle/>
          <a:p>
            <a:pPr algn="ctr">
              <a:spcBef>
                <a:spcPts val="0"/>
              </a:spcBef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7" name="A green word.…"/>
          <p:cNvSpPr txBox="1"/>
          <p:nvPr/>
        </p:nvSpPr>
        <p:spPr>
          <a:xfrm>
            <a:off x="8923649" y="7860327"/>
            <a:ext cx="1185822" cy="1058466"/>
          </a:xfrm>
          <a:prstGeom prst="rect">
            <a:avLst/>
          </a:prstGeom>
          <a:ln>
            <a:solidFill>
              <a:srgbClr val="DDDEE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570" tIns="54570" rIns="54570" bIns="54570" anchor="ctr">
            <a:spAutoFit/>
          </a:bodyPr>
          <a:lstStyle/>
          <a:p>
            <a:pPr>
              <a:lnSpc>
                <a:spcPct val="80000"/>
              </a:lnSpc>
              <a:spcBef>
                <a:spcPts val="400"/>
              </a:spcBef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r>
              <a:t>A </a:t>
            </a:r>
            <a:r>
              <a:rPr>
                <a:solidFill>
                  <a:schemeClr val="accent2"/>
                </a:solidFill>
              </a:rPr>
              <a:t>green</a:t>
            </a:r>
            <a:r>
              <a:t> word. </a:t>
            </a:r>
          </a:p>
          <a:p>
            <a:pPr>
              <a:lnSpc>
                <a:spcPct val="80000"/>
              </a:lnSpc>
              <a:spcBef>
                <a:spcPts val="400"/>
              </a:spcBef>
              <a:defRPr sz="11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br/>
            <a:br/>
            <a:br/>
            <a:r>
              <a:rPr>
                <a:solidFill>
                  <a:schemeClr val="accent2"/>
                </a:solidFill>
              </a:rPr>
              <a:t>All of these words </a:t>
            </a:r>
            <a:br>
              <a:rPr>
                <a:solidFill>
                  <a:schemeClr val="accent2"/>
                </a:solidFill>
              </a:rPr>
            </a:br>
            <a:r>
              <a:rPr>
                <a:solidFill>
                  <a:schemeClr val="accent2"/>
                </a:solidFill>
              </a:rPr>
              <a:t>are green.</a:t>
            </a:r>
          </a:p>
        </p:txBody>
      </p:sp>
      <p:sp>
        <p:nvSpPr>
          <p:cNvPr id="368" name="Indent format 2 characters, indent options 4 characters"/>
          <p:cNvSpPr/>
          <p:nvPr/>
        </p:nvSpPr>
        <p:spPr>
          <a:xfrm>
            <a:off x="1641170" y="1963935"/>
            <a:ext cx="1874442" cy="487177"/>
          </a:xfrm>
          <a:prstGeom prst="roundRect">
            <a:avLst>
              <a:gd name="adj" fmla="val 39103"/>
            </a:avLst>
          </a:prstGeom>
          <a:solidFill>
            <a:srgbClr val="D2E6F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lnSpc>
                <a:spcPct val="80000"/>
              </a:lnSpc>
              <a:spcBef>
                <a:spcPts val="600"/>
              </a:spcBef>
              <a:defRPr sz="1100">
                <a:solidFill>
                  <a:srgbClr val="15808D"/>
                </a:solidFill>
              </a:defRPr>
            </a:lvl1pPr>
          </a:lstStyle>
          <a:p>
            <a:r>
              <a:t>Indent format 2 characters, indent options 4 characters</a:t>
            </a:r>
          </a:p>
        </p:txBody>
      </p:sp>
      <p:sp>
        <p:nvSpPr>
          <p:cNvPr id="369" name="Triangle"/>
          <p:cNvSpPr/>
          <p:nvPr/>
        </p:nvSpPr>
        <p:spPr>
          <a:xfrm rot="17372937" flipH="1">
            <a:off x="1498965" y="2109588"/>
            <a:ext cx="190679" cy="261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2E6F4"/>
          </a:solidFill>
          <a:ln w="12700">
            <a:miter lim="400000"/>
          </a:ln>
        </p:spPr>
        <p:txBody>
          <a:bodyPr lIns="54570" tIns="54570" rIns="54570" bIns="5457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1000">
                <a:solidFill>
                  <a:srgbClr val="000000"/>
                </a:solidFill>
                <a:latin typeface="+mn-lt"/>
                <a:ea typeface="+mn-ea"/>
                <a:cs typeface="+mn-cs"/>
                <a:sym typeface="Source Sans Pro Regular"/>
              </a:defRPr>
            </a:pPr>
            <a:endParaRPr/>
          </a:p>
        </p:txBody>
      </p:sp>
      <p:pic>
        <p:nvPicPr>
          <p:cNvPr id="370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09744" y="3949534"/>
            <a:ext cx="853502" cy="8483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7" name="Group"/>
          <p:cNvGrpSpPr/>
          <p:nvPr/>
        </p:nvGrpSpPr>
        <p:grpSpPr>
          <a:xfrm>
            <a:off x="10994809" y="2305759"/>
            <a:ext cx="1800829" cy="413942"/>
            <a:chOff x="0" y="0"/>
            <a:chExt cx="1800827" cy="413940"/>
          </a:xfrm>
        </p:grpSpPr>
        <p:grpSp>
          <p:nvGrpSpPr>
            <p:cNvPr id="373" name="Group"/>
            <p:cNvGrpSpPr/>
            <p:nvPr/>
          </p:nvGrpSpPr>
          <p:grpSpPr>
            <a:xfrm>
              <a:off x="35365" y="20573"/>
              <a:ext cx="284803" cy="372794"/>
              <a:chOff x="0" y="0"/>
              <a:chExt cx="284802" cy="372792"/>
            </a:xfrm>
          </p:grpSpPr>
          <p:pic>
            <p:nvPicPr>
              <p:cNvPr id="371" name="Image" descr="Image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0" y="24704"/>
                <a:ext cx="271100" cy="3480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" dist="20037" dir="8434451" rotWithShape="0">
                  <a:srgbClr val="000000">
                    <a:alpha val="22374"/>
                  </a:srgbClr>
                </a:outerShdw>
              </a:effectLst>
            </p:spPr>
          </p:pic>
          <p:sp>
            <p:nvSpPr>
              <p:cNvPr id="372" name="Triangle"/>
              <p:cNvSpPr/>
              <p:nvPr/>
            </p:nvSpPr>
            <p:spPr>
              <a:xfrm rot="10800000">
                <a:off x="182899" y="-1"/>
                <a:ext cx="101904" cy="1019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</p:grpSp>
        <p:sp>
          <p:nvSpPr>
            <p:cNvPr id="374" name="Line"/>
            <p:cNvSpPr/>
            <p:nvPr/>
          </p:nvSpPr>
          <p:spPr>
            <a:xfrm>
              <a:off x="342155" y="206970"/>
              <a:ext cx="381001" cy="1"/>
            </a:xfrm>
            <a:prstGeom prst="line">
              <a:avLst/>
            </a:prstGeom>
            <a:noFill/>
            <a:ln w="127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grpSp>
          <p:nvGrpSpPr>
            <p:cNvPr id="377" name="Group"/>
            <p:cNvGrpSpPr/>
            <p:nvPr/>
          </p:nvGrpSpPr>
          <p:grpSpPr>
            <a:xfrm>
              <a:off x="757842" y="20573"/>
              <a:ext cx="284804" cy="372794"/>
              <a:chOff x="0" y="0"/>
              <a:chExt cx="284802" cy="372792"/>
            </a:xfrm>
          </p:grpSpPr>
          <p:pic>
            <p:nvPicPr>
              <p:cNvPr id="375" name="Image" descr="Image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0" y="24704"/>
                <a:ext cx="271100" cy="3480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" dist="20037" dir="8434451" rotWithShape="0">
                  <a:srgbClr val="000000">
                    <a:alpha val="22374"/>
                  </a:srgbClr>
                </a:outerShdw>
              </a:effectLst>
            </p:spPr>
          </p:pic>
          <p:sp>
            <p:nvSpPr>
              <p:cNvPr id="376" name="Triangle"/>
              <p:cNvSpPr/>
              <p:nvPr/>
            </p:nvSpPr>
            <p:spPr>
              <a:xfrm rot="10800000">
                <a:off x="182899" y="-1"/>
                <a:ext cx="101904" cy="1019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</p:grpSp>
        <p:sp>
          <p:nvSpPr>
            <p:cNvPr id="378" name="Line"/>
            <p:cNvSpPr/>
            <p:nvPr/>
          </p:nvSpPr>
          <p:spPr>
            <a:xfrm>
              <a:off x="1077333" y="206970"/>
              <a:ext cx="381001" cy="1"/>
            </a:xfrm>
            <a:prstGeom prst="line">
              <a:avLst/>
            </a:prstGeom>
            <a:noFill/>
            <a:ln w="12700" cap="flat">
              <a:solidFill>
                <a:srgbClr val="53585F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80000"/>
                </a:lnSpc>
                <a:spcBef>
                  <a:spcPts val="0"/>
                </a:spcBef>
                <a:defRPr sz="5600">
                  <a:solidFill>
                    <a:srgbClr val="000000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grpSp>
          <p:nvGrpSpPr>
            <p:cNvPr id="381" name="Group"/>
            <p:cNvGrpSpPr/>
            <p:nvPr/>
          </p:nvGrpSpPr>
          <p:grpSpPr>
            <a:xfrm>
              <a:off x="1516025" y="14579"/>
              <a:ext cx="284803" cy="372794"/>
              <a:chOff x="0" y="0"/>
              <a:chExt cx="284802" cy="372792"/>
            </a:xfrm>
          </p:grpSpPr>
          <p:pic>
            <p:nvPicPr>
              <p:cNvPr id="379" name="Image" descr="Image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0" y="24704"/>
                <a:ext cx="271100" cy="3480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5400" dist="20037" dir="8434451" rotWithShape="0">
                  <a:srgbClr val="000000">
                    <a:alpha val="22374"/>
                  </a:srgbClr>
                </a:outerShdw>
              </a:effectLst>
            </p:spPr>
          </p:pic>
          <p:sp>
            <p:nvSpPr>
              <p:cNvPr id="380" name="Triangle"/>
              <p:cNvSpPr/>
              <p:nvPr/>
            </p:nvSpPr>
            <p:spPr>
              <a:xfrm rot="10800000">
                <a:off x="182899" y="-1"/>
                <a:ext cx="101904" cy="1019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4570" tIns="54570" rIns="54570" bIns="54570" numCol="1" anchor="ctr">
                <a:noAutofit/>
              </a:bodyPr>
              <a:lstStyle/>
              <a:p>
                <a:pPr>
                  <a:lnSpc>
                    <a:spcPct val="80000"/>
                  </a:lnSpc>
                  <a:spcBef>
                    <a:spcPts val="0"/>
                  </a:spcBef>
                  <a:defRPr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Source Sans Pro Regular"/>
                  </a:defRPr>
                </a:pPr>
                <a:endParaRPr/>
              </a:p>
            </p:txBody>
          </p:sp>
        </p:grpSp>
        <p:sp>
          <p:nvSpPr>
            <p:cNvPr id="382" name=".Rmd"/>
            <p:cNvSpPr txBox="1"/>
            <p:nvPr/>
          </p:nvSpPr>
          <p:spPr>
            <a:xfrm>
              <a:off x="0" y="95249"/>
              <a:ext cx="330134" cy="223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>
              <a:lvl1pPr>
                <a:defRPr sz="7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.Rmd</a:t>
              </a:r>
            </a:p>
          </p:txBody>
        </p:sp>
        <p:sp>
          <p:nvSpPr>
            <p:cNvPr id="383" name=".md"/>
            <p:cNvSpPr txBox="1"/>
            <p:nvPr/>
          </p:nvSpPr>
          <p:spPr>
            <a:xfrm>
              <a:off x="747538" y="95249"/>
              <a:ext cx="272104" cy="223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4570" tIns="54570" rIns="54570" bIns="54570" numCol="1" anchor="ctr">
              <a:spAutoFit/>
            </a:bodyPr>
            <a:lstStyle>
              <a:lvl1pPr>
                <a:defRPr sz="700">
                  <a:solidFill>
                    <a:schemeClr val="accent5">
                      <a:hueOff val="-444211"/>
                      <a:satOff val="-14915"/>
                      <a:lumOff val="22857"/>
                    </a:schemeClr>
                  </a:solidFill>
                </a:defRPr>
              </a:lvl1pPr>
            </a:lstStyle>
            <a:p>
              <a:r>
                <a:t>.md</a:t>
              </a:r>
            </a:p>
          </p:txBody>
        </p:sp>
        <p:sp>
          <p:nvSpPr>
            <p:cNvPr id="384" name="HTML…"/>
            <p:cNvSpPr txBox="1"/>
            <p:nvPr/>
          </p:nvSpPr>
          <p:spPr>
            <a:xfrm>
              <a:off x="1492503" y="-1"/>
              <a:ext cx="304798" cy="4139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4570" tIns="54570" rIns="54570" bIns="54570" numCol="1" anchor="ctr">
              <a:spAutoFit/>
            </a:bodyPr>
            <a:lstStyle/>
            <a:p>
              <a:pPr algn="ctr">
                <a:spcBef>
                  <a:spcPts val="0"/>
                </a:spcBef>
                <a:defRPr sz="600">
                  <a:solidFill>
                    <a:schemeClr val="accent4"/>
                  </a:solidFill>
                  <a:latin typeface="+mn-lt"/>
                  <a:ea typeface="+mn-ea"/>
                  <a:cs typeface="+mn-cs"/>
                  <a:sym typeface="Source Sans Pro Regular"/>
                </a:defRPr>
              </a:pPr>
              <a:r>
                <a:t>HTML</a:t>
              </a:r>
            </a:p>
            <a:p>
              <a:pPr algn="ctr">
                <a:spcBef>
                  <a:spcPts val="0"/>
                </a:spcBef>
                <a:defRPr sz="600">
                  <a:solidFill>
                    <a:schemeClr val="accent5"/>
                  </a:solidFill>
                  <a:latin typeface="+mn-lt"/>
                  <a:ea typeface="+mn-ea"/>
                  <a:cs typeface="+mn-cs"/>
                  <a:sym typeface="Source Sans Pro Regular"/>
                </a:defRPr>
              </a:pPr>
              <a:r>
                <a:t>PDF</a:t>
              </a:r>
            </a:p>
            <a:p>
              <a:pPr algn="ctr">
                <a:spcBef>
                  <a:spcPts val="0"/>
                </a:spcBef>
                <a:defRPr sz="600">
                  <a:solidFill>
                    <a:schemeClr val="accent1"/>
                  </a:solidFill>
                  <a:latin typeface="+mn-lt"/>
                  <a:ea typeface="+mn-ea"/>
                  <a:cs typeface="+mn-cs"/>
                  <a:sym typeface="Source Sans Pro Regular"/>
                </a:defRPr>
              </a:pPr>
              <a:r>
                <a:t>DOC</a:t>
              </a:r>
            </a:p>
          </p:txBody>
        </p:sp>
        <p:sp>
          <p:nvSpPr>
            <p:cNvPr id="385" name="knitr"/>
            <p:cNvSpPr txBox="1"/>
            <p:nvPr/>
          </p:nvSpPr>
          <p:spPr>
            <a:xfrm>
              <a:off x="374449" y="33273"/>
              <a:ext cx="369180" cy="223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4570" tIns="54570" rIns="54570" bIns="54570" numCol="1" anchor="ctr">
              <a:spAutoFit/>
            </a:bodyPr>
            <a:lstStyle>
              <a:lvl1pPr>
                <a:defRPr sz="7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Source Sans Pro Regular"/>
                </a:defRPr>
              </a:lvl1pPr>
            </a:lstStyle>
            <a:p>
              <a:r>
                <a:t>knitr</a:t>
              </a:r>
            </a:p>
          </p:txBody>
        </p:sp>
        <p:sp>
          <p:nvSpPr>
            <p:cNvPr id="386" name="pandoc"/>
            <p:cNvSpPr txBox="1"/>
            <p:nvPr/>
          </p:nvSpPr>
          <p:spPr>
            <a:xfrm>
              <a:off x="1053639" y="33273"/>
              <a:ext cx="467773" cy="223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4570" tIns="54570" rIns="54570" bIns="54570" numCol="1" anchor="ctr">
              <a:spAutoFit/>
            </a:bodyPr>
            <a:lstStyle>
              <a:lvl1pPr>
                <a:defRPr sz="7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Source Sans Pro Regular"/>
                </a:defRPr>
              </a:lvl1pPr>
            </a:lstStyle>
            <a:p>
              <a:r>
                <a:t>pandoc</a:t>
              </a:r>
            </a:p>
          </p:txBody>
        </p:sp>
      </p:grp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4C4C4C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Regular"/>
        <a:ea typeface="Source Sans Pro Regular"/>
        <a:cs typeface="Source Sans Pro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ource Sans Pr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 Bold"/>
            <a:ea typeface="Source Sans Pro Bold"/>
            <a:cs typeface="Source Sans Pro Bold"/>
            <a:sym typeface="Source Sans Pro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ource Sans Pro Light"/>
        <a:ea typeface="Source Sans Pro Light"/>
        <a:cs typeface="Source Sans Pro Light"/>
      </a:majorFont>
      <a:minorFont>
        <a:latin typeface="Source Sans Pro Regular"/>
        <a:ea typeface="Source Sans Pro Regular"/>
        <a:cs typeface="Source Sans Pro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Source Sans Pr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4570" tIns="54570" rIns="54570" bIns="5457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0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4C4C4C"/>
            </a:solidFill>
            <a:effectLst/>
            <a:uFillTx/>
            <a:latin typeface="Source Sans Pro Bold"/>
            <a:ea typeface="Source Sans Pro Bold"/>
            <a:cs typeface="Source Sans Pro Bold"/>
            <a:sym typeface="Source Sans Pro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2691</Words>
  <Application>Microsoft Macintosh PowerPoint</Application>
  <PresentationFormat>Custom</PresentationFormat>
  <Paragraphs>401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6" baseType="lpstr">
      <vt:lpstr>Avenir</vt:lpstr>
      <vt:lpstr>Cambria Math</vt:lpstr>
      <vt:lpstr>Courier</vt:lpstr>
      <vt:lpstr>Gill Sans</vt:lpstr>
      <vt:lpstr>Helvetica Light</vt:lpstr>
      <vt:lpstr>Menlo Regular</vt:lpstr>
      <vt:lpstr>Source Code Pro</vt:lpstr>
      <vt:lpstr>Source Code Pro Light</vt:lpstr>
      <vt:lpstr>Source Sans Pro Bold</vt:lpstr>
      <vt:lpstr>Source Sans Pro ExtraLight</vt:lpstr>
      <vt:lpstr>Source Sans Pro Light</vt:lpstr>
      <vt:lpstr>Source Sans Pro Regular</vt:lpstr>
      <vt:lpstr>SourceSansPro-SemiBold</vt:lpstr>
      <vt:lpstr>White</vt:lpstr>
      <vt:lpstr>rmarkdown : : CHEAT SHEET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rmarkdown : : CHEAT SHEET </dc:title>
  <cp:lastModifiedBy>Averi Perny</cp:lastModifiedBy>
  <cp:revision>1</cp:revision>
  <dcterms:modified xsi:type="dcterms:W3CDTF">2021-08-09T23:03:20Z</dcterms:modified>
</cp:coreProperties>
</file>